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89" r:id="rId2"/>
    <p:sldId id="290" r:id="rId3"/>
    <p:sldId id="291" r:id="rId4"/>
    <p:sldId id="259" r:id="rId5"/>
    <p:sldId id="263" r:id="rId6"/>
    <p:sldId id="264" r:id="rId7"/>
    <p:sldId id="265" r:id="rId8"/>
    <p:sldId id="266" r:id="rId9"/>
    <p:sldId id="292" r:id="rId10"/>
    <p:sldId id="268" r:id="rId11"/>
    <p:sldId id="269" r:id="rId12"/>
    <p:sldId id="270" r:id="rId13"/>
    <p:sldId id="271" r:id="rId14"/>
    <p:sldId id="272" r:id="rId15"/>
    <p:sldId id="293" r:id="rId16"/>
    <p:sldId id="274" r:id="rId17"/>
    <p:sldId id="275" r:id="rId18"/>
    <p:sldId id="276" r:id="rId19"/>
    <p:sldId id="277" r:id="rId20"/>
    <p:sldId id="278" r:id="rId21"/>
    <p:sldId id="279" r:id="rId22"/>
    <p:sldId id="294" r:id="rId23"/>
    <p:sldId id="280" r:id="rId24"/>
    <p:sldId id="282" r:id="rId25"/>
    <p:sldId id="283" r:id="rId26"/>
    <p:sldId id="285" r:id="rId27"/>
    <p:sldId id="284" r:id="rId28"/>
    <p:sldId id="286" r:id="rId29"/>
    <p:sldId id="287" r:id="rId30"/>
    <p:sldId id="295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537"/>
    <a:srgbClr val="2B3F46"/>
    <a:srgbClr val="4F536A"/>
    <a:srgbClr val="68C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5" autoAdjust="0"/>
    <p:restoredTop sz="94660"/>
  </p:normalViewPr>
  <p:slideViewPr>
    <p:cSldViewPr snapToGrid="0">
      <p:cViewPr>
        <p:scale>
          <a:sx n="75" d="100"/>
          <a:sy n="75" d="100"/>
        </p:scale>
        <p:origin x="972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4F739D-4C17-44A3-9702-E2C62D263678}" type="doc">
      <dgm:prSet loTypeId="urn:microsoft.com/office/officeart/2005/8/layout/radial6#1" loCatId="relationship" qsTypeId="urn:microsoft.com/office/officeart/2005/8/quickstyle/simple2#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248F7F0F-156D-404D-8676-9586B853AA29}">
      <dgm:prSet phldrT="[文本]" custT="1"/>
      <dgm:spPr>
        <a:solidFill>
          <a:srgbClr val="2B3F46"/>
        </a:solidFill>
      </dgm:spPr>
      <dgm:t>
        <a:bodyPr/>
        <a:lstStyle/>
        <a:p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7A2DF8-6A49-490C-85C9-0518081D523A}" type="parTrans" cxnId="{7760ED86-7824-4326-941F-21DD26EACF8B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456C80D-8B3F-41EA-A511-DD438F79644E}" type="sibTrans" cxnId="{7760ED86-7824-4326-941F-21DD26EACF8B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83F16F-2E4A-4D69-A782-A42B018D6F79}">
      <dgm:prSet phldrT="[文本]" custT="1"/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效能</a:t>
          </a:r>
        </a:p>
      </dgm:t>
    </dgm:pt>
    <dgm:pt modelId="{9F11770E-F92D-4BEF-94B5-03FFEE78E923}" type="parTrans" cxnId="{332A1DEC-A523-44F0-83A9-A849D06217FD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5AD1578-BE51-478E-83CC-9F50256424F8}" type="sibTrans" cxnId="{332A1DEC-A523-44F0-83A9-A849D06217FD}">
      <dgm:prSet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>
        <a:solidFill>
          <a:srgbClr val="2B3F46"/>
        </a:solidFill>
        <a:ln>
          <a:noFill/>
        </a:ln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EED4D61-6F9B-4F2B-8B62-2E8F0581ECF3}">
      <dgm:prSet phldrT="[文本]" custT="1">
        <dgm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dgm:style>
      </dgm:prSet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勤恳</a:t>
          </a:r>
        </a:p>
      </dgm:t>
    </dgm:pt>
    <dgm:pt modelId="{AC17A476-62F8-4014-B1BD-CF23944848B9}" type="parTrans" cxnId="{F7C2E6E5-5BAB-41A4-9014-CCB1D0BFD61F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3018DB-838D-4EF2-A9F3-07D471DF1666}" type="sibTrans" cxnId="{F7C2E6E5-5BAB-41A4-9014-CCB1D0BFD61F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C928756-997F-4C8F-A45F-C461F9BCA09E}">
      <dgm:prSet phldrT="[文本]" custT="1">
        <dgm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dgm:style>
      </dgm:prSet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效率</a:t>
          </a:r>
        </a:p>
      </dgm:t>
    </dgm:pt>
    <dgm:pt modelId="{A98165CC-582C-4D2B-A166-264966C32EAB}" type="parTrans" cxnId="{35D64402-8EF3-4F92-873D-16F04C68AB86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595D52-200B-4C31-8F50-93EFBCD0D2DF}" type="sibTrans" cxnId="{35D64402-8EF3-4F92-873D-16F04C68AB86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>
        <a:solidFill>
          <a:srgbClr val="2B3F46"/>
        </a:solidFill>
        <a:ln>
          <a:noFill/>
        </a:ln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416585F-FB05-47B5-9877-6F4D41123F41}">
      <dgm:prSet phldrT="[文本]"/>
      <dgm:spPr/>
      <dgm:t>
        <a:bodyPr/>
        <a:lstStyle/>
        <a:p>
          <a:endParaRPr lang="zh-CN" altLang="en-US" sz="16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F7250F2-02BF-4A63-8FFC-C97811622F30}" type="parTrans" cxnId="{30373D50-00FD-4743-A379-E06C0D134F1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CC9372-B674-4E4B-9500-FCA131A7592C}" type="sibTrans" cxnId="{30373D50-00FD-4743-A379-E06C0D134F1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6496D41-1582-4ECE-83A3-F102A9BA9433}" type="pres">
      <dgm:prSet presAssocID="{C94F739D-4C17-44A3-9702-E2C62D263678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5952035-C34B-487D-94B1-BD0AA3508552}" type="pres">
      <dgm:prSet presAssocID="{248F7F0F-156D-404D-8676-9586B853AA29}" presName="centerShape" presStyleLbl="node0" presStyleIdx="0" presStyleCnt="1"/>
      <dgm:spPr/>
    </dgm:pt>
    <dgm:pt modelId="{C095F6F4-F850-49B8-AF78-8208E37F416D}" type="pres">
      <dgm:prSet presAssocID="{A683F16F-2E4A-4D69-A782-A42B018D6F79}" presName="node" presStyleLbl="node1" presStyleIdx="0" presStyleCnt="3">
        <dgm:presLayoutVars>
          <dgm:bulletEnabled val="1"/>
        </dgm:presLayoutVars>
      </dgm:prSet>
      <dgm:spPr/>
    </dgm:pt>
    <dgm:pt modelId="{74A277E5-E818-4DF5-97EF-CE36CF31767D}" type="pres">
      <dgm:prSet presAssocID="{A683F16F-2E4A-4D69-A782-A42B018D6F79}" presName="dummy" presStyleCnt="0"/>
      <dgm:spPr/>
    </dgm:pt>
    <dgm:pt modelId="{1B35B9BE-A7E4-43E5-930E-5C292A3A14AC}" type="pres">
      <dgm:prSet presAssocID="{65AD1578-BE51-478E-83CC-9F50256424F8}" presName="sibTrans" presStyleLbl="sibTrans2D1" presStyleIdx="0" presStyleCnt="3"/>
      <dgm:spPr/>
    </dgm:pt>
    <dgm:pt modelId="{07F8D06B-6BDF-4A43-ADCE-AD0B753A9564}" type="pres">
      <dgm:prSet presAssocID="{4EED4D61-6F9B-4F2B-8B62-2E8F0581ECF3}" presName="node" presStyleLbl="node1" presStyleIdx="1" presStyleCnt="3">
        <dgm:presLayoutVars>
          <dgm:bulletEnabled val="1"/>
        </dgm:presLayoutVars>
      </dgm:prSet>
      <dgm:spPr/>
    </dgm:pt>
    <dgm:pt modelId="{992E4C73-C331-4844-B7AD-29E6836A4798}" type="pres">
      <dgm:prSet presAssocID="{4EED4D61-6F9B-4F2B-8B62-2E8F0581ECF3}" presName="dummy" presStyleCnt="0"/>
      <dgm:spPr/>
    </dgm:pt>
    <dgm:pt modelId="{F15BDF0B-345D-40A9-BAD3-E43E58B47B10}" type="pres">
      <dgm:prSet presAssocID="{F63018DB-838D-4EF2-A9F3-07D471DF1666}" presName="sibTrans" presStyleLbl="sibTrans2D1" presStyleIdx="1" presStyleCnt="3"/>
      <dgm:spPr/>
    </dgm:pt>
    <dgm:pt modelId="{E71BF8E9-3D3C-4A54-836D-B63AE41C5935}" type="pres">
      <dgm:prSet presAssocID="{4C928756-997F-4C8F-A45F-C461F9BCA09E}" presName="node" presStyleLbl="node1" presStyleIdx="2" presStyleCnt="3">
        <dgm:presLayoutVars>
          <dgm:bulletEnabled val="1"/>
        </dgm:presLayoutVars>
      </dgm:prSet>
      <dgm:spPr/>
    </dgm:pt>
    <dgm:pt modelId="{A93ACDB8-5293-4D90-A3D6-FF6E1AA19ED4}" type="pres">
      <dgm:prSet presAssocID="{4C928756-997F-4C8F-A45F-C461F9BCA09E}" presName="dummy" presStyleCnt="0"/>
      <dgm:spPr/>
    </dgm:pt>
    <dgm:pt modelId="{4D1278F0-F1CA-4868-885D-9FBCE8B1EF6D}" type="pres">
      <dgm:prSet presAssocID="{42595D52-200B-4C31-8F50-93EFBCD0D2DF}" presName="sibTrans" presStyleLbl="sibTrans2D1" presStyleIdx="2" presStyleCnt="3"/>
      <dgm:spPr/>
    </dgm:pt>
  </dgm:ptLst>
  <dgm:cxnLst>
    <dgm:cxn modelId="{35D64402-8EF3-4F92-873D-16F04C68AB86}" srcId="{248F7F0F-156D-404D-8676-9586B853AA29}" destId="{4C928756-997F-4C8F-A45F-C461F9BCA09E}" srcOrd="2" destOrd="0" parTransId="{A98165CC-582C-4D2B-A166-264966C32EAB}" sibTransId="{42595D52-200B-4C31-8F50-93EFBCD0D2DF}"/>
    <dgm:cxn modelId="{63175341-4937-4700-B514-4AC3CBF2AF23}" type="presOf" srcId="{A683F16F-2E4A-4D69-A782-A42B018D6F79}" destId="{C095F6F4-F850-49B8-AF78-8208E37F416D}" srcOrd="0" destOrd="0" presId="urn:microsoft.com/office/officeart/2005/8/layout/radial6#1"/>
    <dgm:cxn modelId="{8336F46C-541D-47F1-8CE1-541BC6B9B08A}" type="presOf" srcId="{F63018DB-838D-4EF2-A9F3-07D471DF1666}" destId="{F15BDF0B-345D-40A9-BAD3-E43E58B47B10}" srcOrd="0" destOrd="0" presId="urn:microsoft.com/office/officeart/2005/8/layout/radial6#1"/>
    <dgm:cxn modelId="{30373D50-00FD-4743-A379-E06C0D134F15}" srcId="{C94F739D-4C17-44A3-9702-E2C62D263678}" destId="{8416585F-FB05-47B5-9877-6F4D41123F41}" srcOrd="1" destOrd="0" parTransId="{FF7250F2-02BF-4A63-8FFC-C97811622F30}" sibTransId="{D4CC9372-B674-4E4B-9500-FCA131A7592C}"/>
    <dgm:cxn modelId="{7760ED86-7824-4326-941F-21DD26EACF8B}" srcId="{C94F739D-4C17-44A3-9702-E2C62D263678}" destId="{248F7F0F-156D-404D-8676-9586B853AA29}" srcOrd="0" destOrd="0" parTransId="{787A2DF8-6A49-490C-85C9-0518081D523A}" sibTransId="{9456C80D-8B3F-41EA-A511-DD438F79644E}"/>
    <dgm:cxn modelId="{873F068B-B916-4F91-8825-45BF4F579304}" type="presOf" srcId="{248F7F0F-156D-404D-8676-9586B853AA29}" destId="{C5952035-C34B-487D-94B1-BD0AA3508552}" srcOrd="0" destOrd="0" presId="urn:microsoft.com/office/officeart/2005/8/layout/radial6#1"/>
    <dgm:cxn modelId="{11D9A2AD-3CDC-4D2B-BB08-F6E29CCB5709}" type="presOf" srcId="{4EED4D61-6F9B-4F2B-8B62-2E8F0581ECF3}" destId="{07F8D06B-6BDF-4A43-ADCE-AD0B753A9564}" srcOrd="0" destOrd="0" presId="urn:microsoft.com/office/officeart/2005/8/layout/radial6#1"/>
    <dgm:cxn modelId="{463DB9CB-F6B8-4541-9413-D83CEDBF0F5D}" type="presOf" srcId="{C94F739D-4C17-44A3-9702-E2C62D263678}" destId="{76496D41-1582-4ECE-83A3-F102A9BA9433}" srcOrd="0" destOrd="0" presId="urn:microsoft.com/office/officeart/2005/8/layout/radial6#1"/>
    <dgm:cxn modelId="{A35662D1-11BA-4DC9-A63A-842C969D8945}" type="presOf" srcId="{4C928756-997F-4C8F-A45F-C461F9BCA09E}" destId="{E71BF8E9-3D3C-4A54-836D-B63AE41C5935}" srcOrd="0" destOrd="0" presId="urn:microsoft.com/office/officeart/2005/8/layout/radial6#1"/>
    <dgm:cxn modelId="{10E933E3-E6CE-4E18-BAE4-E3953C6A4920}" type="presOf" srcId="{42595D52-200B-4C31-8F50-93EFBCD0D2DF}" destId="{4D1278F0-F1CA-4868-885D-9FBCE8B1EF6D}" srcOrd="0" destOrd="0" presId="urn:microsoft.com/office/officeart/2005/8/layout/radial6#1"/>
    <dgm:cxn modelId="{F7C2E6E5-5BAB-41A4-9014-CCB1D0BFD61F}" srcId="{248F7F0F-156D-404D-8676-9586B853AA29}" destId="{4EED4D61-6F9B-4F2B-8B62-2E8F0581ECF3}" srcOrd="1" destOrd="0" parTransId="{AC17A476-62F8-4014-B1BD-CF23944848B9}" sibTransId="{F63018DB-838D-4EF2-A9F3-07D471DF1666}"/>
    <dgm:cxn modelId="{332A1DEC-A523-44F0-83A9-A849D06217FD}" srcId="{248F7F0F-156D-404D-8676-9586B853AA29}" destId="{A683F16F-2E4A-4D69-A782-A42B018D6F79}" srcOrd="0" destOrd="0" parTransId="{9F11770E-F92D-4BEF-94B5-03FFEE78E923}" sibTransId="{65AD1578-BE51-478E-83CC-9F50256424F8}"/>
    <dgm:cxn modelId="{9FF3D7F9-DE27-4CE2-8818-1B30DC6C0B14}" type="presOf" srcId="{65AD1578-BE51-478E-83CC-9F50256424F8}" destId="{1B35B9BE-A7E4-43E5-930E-5C292A3A14AC}" srcOrd="0" destOrd="0" presId="urn:microsoft.com/office/officeart/2005/8/layout/radial6#1"/>
    <dgm:cxn modelId="{D5E98AD3-3B93-4456-80FC-4CD4360E170A}" type="presParOf" srcId="{76496D41-1582-4ECE-83A3-F102A9BA9433}" destId="{C5952035-C34B-487D-94B1-BD0AA3508552}" srcOrd="0" destOrd="0" presId="urn:microsoft.com/office/officeart/2005/8/layout/radial6#1"/>
    <dgm:cxn modelId="{1FDB16B9-8245-4CB0-8824-3731F416A146}" type="presParOf" srcId="{76496D41-1582-4ECE-83A3-F102A9BA9433}" destId="{C095F6F4-F850-49B8-AF78-8208E37F416D}" srcOrd="1" destOrd="0" presId="urn:microsoft.com/office/officeart/2005/8/layout/radial6#1"/>
    <dgm:cxn modelId="{48BB0BF5-4BE1-4FD5-9C8B-232DA73ECA91}" type="presParOf" srcId="{76496D41-1582-4ECE-83A3-F102A9BA9433}" destId="{74A277E5-E818-4DF5-97EF-CE36CF31767D}" srcOrd="2" destOrd="0" presId="urn:microsoft.com/office/officeart/2005/8/layout/radial6#1"/>
    <dgm:cxn modelId="{9C7D253B-C378-4AC7-9893-BDEE80D28F80}" type="presParOf" srcId="{76496D41-1582-4ECE-83A3-F102A9BA9433}" destId="{1B35B9BE-A7E4-43E5-930E-5C292A3A14AC}" srcOrd="3" destOrd="0" presId="urn:microsoft.com/office/officeart/2005/8/layout/radial6#1"/>
    <dgm:cxn modelId="{13259420-C76B-4FF1-A441-195974F23796}" type="presParOf" srcId="{76496D41-1582-4ECE-83A3-F102A9BA9433}" destId="{07F8D06B-6BDF-4A43-ADCE-AD0B753A9564}" srcOrd="4" destOrd="0" presId="urn:microsoft.com/office/officeart/2005/8/layout/radial6#1"/>
    <dgm:cxn modelId="{D2539995-6AB6-4A29-9D2F-AC241F094DE6}" type="presParOf" srcId="{76496D41-1582-4ECE-83A3-F102A9BA9433}" destId="{992E4C73-C331-4844-B7AD-29E6836A4798}" srcOrd="5" destOrd="0" presId="urn:microsoft.com/office/officeart/2005/8/layout/radial6#1"/>
    <dgm:cxn modelId="{7FE7C355-9E92-4474-A7AE-726A48D38577}" type="presParOf" srcId="{76496D41-1582-4ECE-83A3-F102A9BA9433}" destId="{F15BDF0B-345D-40A9-BAD3-E43E58B47B10}" srcOrd="6" destOrd="0" presId="urn:microsoft.com/office/officeart/2005/8/layout/radial6#1"/>
    <dgm:cxn modelId="{1425E68A-118B-4920-A857-AE7D6C67078B}" type="presParOf" srcId="{76496D41-1582-4ECE-83A3-F102A9BA9433}" destId="{E71BF8E9-3D3C-4A54-836D-B63AE41C5935}" srcOrd="7" destOrd="0" presId="urn:microsoft.com/office/officeart/2005/8/layout/radial6#1"/>
    <dgm:cxn modelId="{A5D20159-EE2E-4CC0-A747-0BBF08B50BC1}" type="presParOf" srcId="{76496D41-1582-4ECE-83A3-F102A9BA9433}" destId="{A93ACDB8-5293-4D90-A3D6-FF6E1AA19ED4}" srcOrd="8" destOrd="0" presId="urn:microsoft.com/office/officeart/2005/8/layout/radial6#1"/>
    <dgm:cxn modelId="{6BE7A821-80E9-428C-9A0C-AE49692DD321}" type="presParOf" srcId="{76496D41-1582-4ECE-83A3-F102A9BA9433}" destId="{4D1278F0-F1CA-4868-885D-9FBCE8B1EF6D}" srcOrd="9" destOrd="0" presId="urn:microsoft.com/office/officeart/2005/8/layout/radial6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4F739D-4C17-44A3-9702-E2C62D263678}" type="doc">
      <dgm:prSet loTypeId="urn:microsoft.com/office/officeart/2005/8/layout/radial6#2" loCatId="relationship" qsTypeId="urn:microsoft.com/office/officeart/2005/8/quickstyle/simple2#2" qsCatId="simple" csTypeId="urn:microsoft.com/office/officeart/2005/8/colors/colorful1#2" csCatId="colorful" phldr="1"/>
      <dgm:spPr/>
      <dgm:t>
        <a:bodyPr/>
        <a:lstStyle/>
        <a:p>
          <a:endParaRPr lang="zh-CN" altLang="en-US"/>
        </a:p>
      </dgm:t>
    </dgm:pt>
    <dgm:pt modelId="{248F7F0F-156D-404D-8676-9586B853AA29}">
      <dgm:prSet phldrT="[文本]" custT="1"/>
      <dgm:spPr>
        <a:solidFill>
          <a:srgbClr val="2B3F46"/>
        </a:solidFill>
      </dgm:spPr>
      <dgm:t>
        <a:bodyPr/>
        <a:lstStyle/>
        <a:p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7A2DF8-6A49-490C-85C9-0518081D523A}" type="parTrans" cxnId="{7760ED86-7824-4326-941F-21DD26EACF8B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456C80D-8B3F-41EA-A511-DD438F79644E}" type="sibTrans" cxnId="{7760ED86-7824-4326-941F-21DD26EACF8B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83F16F-2E4A-4D69-A782-A42B018D6F79}">
      <dgm:prSet phldrT="[文本]" custT="1"/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在刀刃上</a:t>
          </a:r>
        </a:p>
      </dgm:t>
    </dgm:pt>
    <dgm:pt modelId="{9F11770E-F92D-4BEF-94B5-03FFEE78E923}" type="parTrans" cxnId="{332A1DEC-A523-44F0-83A9-A849D06217FD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5AD1578-BE51-478E-83CC-9F50256424F8}" type="sibTrans" cxnId="{332A1DEC-A523-44F0-83A9-A849D06217FD}">
      <dgm:prSet/>
      <dgm:spPr>
        <a:solidFill>
          <a:srgbClr val="2B3F46"/>
        </a:solidFill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EED4D61-6F9B-4F2B-8B62-2E8F0581ECF3}">
      <dgm:prSet phldrT="[文本]" custT="1"/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便宜实惠</a:t>
          </a:r>
        </a:p>
      </dgm:t>
    </dgm:pt>
    <dgm:pt modelId="{AC17A476-62F8-4014-B1BD-CF23944848B9}" type="parTrans" cxnId="{F7C2E6E5-5BAB-41A4-9014-CCB1D0BFD61F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3018DB-838D-4EF2-A9F3-07D471DF1666}" type="sibTrans" cxnId="{F7C2E6E5-5BAB-41A4-9014-CCB1D0BFD61F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C928756-997F-4C8F-A45F-C461F9BCA09E}">
      <dgm:prSet phldrT="[文本]" custT="1"/>
      <dgm:spPr>
        <a:solidFill>
          <a:srgbClr val="2B3F46"/>
        </a:solidFill>
      </dgm:spPr>
      <dgm:t>
        <a:bodyPr/>
        <a:lstStyle/>
        <a:p>
          <a:r>
            <a: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把钱花完</a:t>
          </a:r>
        </a:p>
      </dgm:t>
    </dgm:pt>
    <dgm:pt modelId="{A98165CC-582C-4D2B-A166-264966C32EAB}" type="parTrans" cxnId="{35D64402-8EF3-4F92-873D-16F04C68AB86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595D52-200B-4C31-8F50-93EFBCD0D2DF}" type="sibTrans" cxnId="{35D64402-8EF3-4F92-873D-16F04C68AB86}">
      <dgm:prSet/>
      <dgm:spPr>
        <a:solidFill>
          <a:srgbClr val="2B3F46"/>
        </a:solidFill>
      </dgm:spPr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416585F-FB05-47B5-9877-6F4D41123F41}">
      <dgm:prSet phldrT="[文本]"/>
      <dgm:spPr/>
      <dgm:t>
        <a:bodyPr/>
        <a:lstStyle/>
        <a:p>
          <a:endParaRPr lang="zh-CN" altLang="en-US" sz="16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F7250F2-02BF-4A63-8FFC-C97811622F30}" type="parTrans" cxnId="{30373D50-00FD-4743-A379-E06C0D134F1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CC9372-B674-4E4B-9500-FCA131A7592C}" type="sibTrans" cxnId="{30373D50-00FD-4743-A379-E06C0D134F15}">
      <dgm:prSet/>
      <dgm:spPr/>
      <dgm:t>
        <a:bodyPr/>
        <a:lstStyle/>
        <a:p>
          <a:endParaRPr lang="zh-CN" alt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6496D41-1582-4ECE-83A3-F102A9BA9433}" type="pres">
      <dgm:prSet presAssocID="{C94F739D-4C17-44A3-9702-E2C62D263678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5952035-C34B-487D-94B1-BD0AA3508552}" type="pres">
      <dgm:prSet presAssocID="{248F7F0F-156D-404D-8676-9586B853AA29}" presName="centerShape" presStyleLbl="node0" presStyleIdx="0" presStyleCnt="1"/>
      <dgm:spPr/>
    </dgm:pt>
    <dgm:pt modelId="{C095F6F4-F850-49B8-AF78-8208E37F416D}" type="pres">
      <dgm:prSet presAssocID="{A683F16F-2E4A-4D69-A782-A42B018D6F79}" presName="node" presStyleLbl="node1" presStyleIdx="0" presStyleCnt="3">
        <dgm:presLayoutVars>
          <dgm:bulletEnabled val="1"/>
        </dgm:presLayoutVars>
      </dgm:prSet>
      <dgm:spPr/>
    </dgm:pt>
    <dgm:pt modelId="{74A277E5-E818-4DF5-97EF-CE36CF31767D}" type="pres">
      <dgm:prSet presAssocID="{A683F16F-2E4A-4D69-A782-A42B018D6F79}" presName="dummy" presStyleCnt="0"/>
      <dgm:spPr/>
    </dgm:pt>
    <dgm:pt modelId="{1B35B9BE-A7E4-43E5-930E-5C292A3A14AC}" type="pres">
      <dgm:prSet presAssocID="{65AD1578-BE51-478E-83CC-9F50256424F8}" presName="sibTrans" presStyleLbl="sibTrans2D1" presStyleIdx="0" presStyleCnt="3"/>
      <dgm:spPr/>
    </dgm:pt>
    <dgm:pt modelId="{07F8D06B-6BDF-4A43-ADCE-AD0B753A9564}" type="pres">
      <dgm:prSet presAssocID="{4EED4D61-6F9B-4F2B-8B62-2E8F0581ECF3}" presName="node" presStyleLbl="node1" presStyleIdx="1" presStyleCnt="3">
        <dgm:presLayoutVars>
          <dgm:bulletEnabled val="1"/>
        </dgm:presLayoutVars>
      </dgm:prSet>
      <dgm:spPr/>
    </dgm:pt>
    <dgm:pt modelId="{992E4C73-C331-4844-B7AD-29E6836A4798}" type="pres">
      <dgm:prSet presAssocID="{4EED4D61-6F9B-4F2B-8B62-2E8F0581ECF3}" presName="dummy" presStyleCnt="0"/>
      <dgm:spPr/>
    </dgm:pt>
    <dgm:pt modelId="{F15BDF0B-345D-40A9-BAD3-E43E58B47B10}" type="pres">
      <dgm:prSet presAssocID="{F63018DB-838D-4EF2-A9F3-07D471DF1666}" presName="sibTrans" presStyleLbl="sibTrans2D1" presStyleIdx="1" presStyleCnt="3"/>
      <dgm:spPr/>
    </dgm:pt>
    <dgm:pt modelId="{E71BF8E9-3D3C-4A54-836D-B63AE41C5935}" type="pres">
      <dgm:prSet presAssocID="{4C928756-997F-4C8F-A45F-C461F9BCA09E}" presName="node" presStyleLbl="node1" presStyleIdx="2" presStyleCnt="3">
        <dgm:presLayoutVars>
          <dgm:bulletEnabled val="1"/>
        </dgm:presLayoutVars>
      </dgm:prSet>
      <dgm:spPr/>
    </dgm:pt>
    <dgm:pt modelId="{A93ACDB8-5293-4D90-A3D6-FF6E1AA19ED4}" type="pres">
      <dgm:prSet presAssocID="{4C928756-997F-4C8F-A45F-C461F9BCA09E}" presName="dummy" presStyleCnt="0"/>
      <dgm:spPr/>
    </dgm:pt>
    <dgm:pt modelId="{4D1278F0-F1CA-4868-885D-9FBCE8B1EF6D}" type="pres">
      <dgm:prSet presAssocID="{42595D52-200B-4C31-8F50-93EFBCD0D2DF}" presName="sibTrans" presStyleLbl="sibTrans2D1" presStyleIdx="2" presStyleCnt="3"/>
      <dgm:spPr/>
    </dgm:pt>
  </dgm:ptLst>
  <dgm:cxnLst>
    <dgm:cxn modelId="{35D64402-8EF3-4F92-873D-16F04C68AB86}" srcId="{248F7F0F-156D-404D-8676-9586B853AA29}" destId="{4C928756-997F-4C8F-A45F-C461F9BCA09E}" srcOrd="2" destOrd="0" parTransId="{A98165CC-582C-4D2B-A166-264966C32EAB}" sibTransId="{42595D52-200B-4C31-8F50-93EFBCD0D2DF}"/>
    <dgm:cxn modelId="{A61F7E19-4533-4A96-8E1A-3BBB7FB1366D}" type="presOf" srcId="{A683F16F-2E4A-4D69-A782-A42B018D6F79}" destId="{C095F6F4-F850-49B8-AF78-8208E37F416D}" srcOrd="0" destOrd="0" presId="urn:microsoft.com/office/officeart/2005/8/layout/radial6#2"/>
    <dgm:cxn modelId="{DF5E5625-4CCC-43C1-AF67-F10AE8EB2049}" type="presOf" srcId="{42595D52-200B-4C31-8F50-93EFBCD0D2DF}" destId="{4D1278F0-F1CA-4868-885D-9FBCE8B1EF6D}" srcOrd="0" destOrd="0" presId="urn:microsoft.com/office/officeart/2005/8/layout/radial6#2"/>
    <dgm:cxn modelId="{4088ED5C-1831-4808-AF4D-47907F162C37}" type="presOf" srcId="{65AD1578-BE51-478E-83CC-9F50256424F8}" destId="{1B35B9BE-A7E4-43E5-930E-5C292A3A14AC}" srcOrd="0" destOrd="0" presId="urn:microsoft.com/office/officeart/2005/8/layout/radial6#2"/>
    <dgm:cxn modelId="{4AD0895E-931E-4B00-9A47-484EFBEAF314}" type="presOf" srcId="{C94F739D-4C17-44A3-9702-E2C62D263678}" destId="{76496D41-1582-4ECE-83A3-F102A9BA9433}" srcOrd="0" destOrd="0" presId="urn:microsoft.com/office/officeart/2005/8/layout/radial6#2"/>
    <dgm:cxn modelId="{26E4EB4D-46CE-44A6-9E8A-23765C812ECA}" type="presOf" srcId="{4EED4D61-6F9B-4F2B-8B62-2E8F0581ECF3}" destId="{07F8D06B-6BDF-4A43-ADCE-AD0B753A9564}" srcOrd="0" destOrd="0" presId="urn:microsoft.com/office/officeart/2005/8/layout/radial6#2"/>
    <dgm:cxn modelId="{30373D50-00FD-4743-A379-E06C0D134F15}" srcId="{C94F739D-4C17-44A3-9702-E2C62D263678}" destId="{8416585F-FB05-47B5-9877-6F4D41123F41}" srcOrd="1" destOrd="0" parTransId="{FF7250F2-02BF-4A63-8FFC-C97811622F30}" sibTransId="{D4CC9372-B674-4E4B-9500-FCA131A7592C}"/>
    <dgm:cxn modelId="{F3960D53-F630-41DD-9836-1D34E60BB826}" type="presOf" srcId="{4C928756-997F-4C8F-A45F-C461F9BCA09E}" destId="{E71BF8E9-3D3C-4A54-836D-B63AE41C5935}" srcOrd="0" destOrd="0" presId="urn:microsoft.com/office/officeart/2005/8/layout/radial6#2"/>
    <dgm:cxn modelId="{7760ED86-7824-4326-941F-21DD26EACF8B}" srcId="{C94F739D-4C17-44A3-9702-E2C62D263678}" destId="{248F7F0F-156D-404D-8676-9586B853AA29}" srcOrd="0" destOrd="0" parTransId="{787A2DF8-6A49-490C-85C9-0518081D523A}" sibTransId="{9456C80D-8B3F-41EA-A511-DD438F79644E}"/>
    <dgm:cxn modelId="{DD1BD9CE-7E6B-4650-9D6D-0E811FA34C7D}" type="presOf" srcId="{F63018DB-838D-4EF2-A9F3-07D471DF1666}" destId="{F15BDF0B-345D-40A9-BAD3-E43E58B47B10}" srcOrd="0" destOrd="0" presId="urn:microsoft.com/office/officeart/2005/8/layout/radial6#2"/>
    <dgm:cxn modelId="{F7C2E6E5-5BAB-41A4-9014-CCB1D0BFD61F}" srcId="{248F7F0F-156D-404D-8676-9586B853AA29}" destId="{4EED4D61-6F9B-4F2B-8B62-2E8F0581ECF3}" srcOrd="1" destOrd="0" parTransId="{AC17A476-62F8-4014-B1BD-CF23944848B9}" sibTransId="{F63018DB-838D-4EF2-A9F3-07D471DF1666}"/>
    <dgm:cxn modelId="{79D0A3EB-E266-4385-AA7A-AC00F9B2973E}" type="presOf" srcId="{248F7F0F-156D-404D-8676-9586B853AA29}" destId="{C5952035-C34B-487D-94B1-BD0AA3508552}" srcOrd="0" destOrd="0" presId="urn:microsoft.com/office/officeart/2005/8/layout/radial6#2"/>
    <dgm:cxn modelId="{332A1DEC-A523-44F0-83A9-A849D06217FD}" srcId="{248F7F0F-156D-404D-8676-9586B853AA29}" destId="{A683F16F-2E4A-4D69-A782-A42B018D6F79}" srcOrd="0" destOrd="0" parTransId="{9F11770E-F92D-4BEF-94B5-03FFEE78E923}" sibTransId="{65AD1578-BE51-478E-83CC-9F50256424F8}"/>
    <dgm:cxn modelId="{05993C0E-4E46-4C54-8566-16513A06397C}" type="presParOf" srcId="{76496D41-1582-4ECE-83A3-F102A9BA9433}" destId="{C5952035-C34B-487D-94B1-BD0AA3508552}" srcOrd="0" destOrd="0" presId="urn:microsoft.com/office/officeart/2005/8/layout/radial6#2"/>
    <dgm:cxn modelId="{DE1FECF5-9EFD-46D9-AE19-20AB9996274D}" type="presParOf" srcId="{76496D41-1582-4ECE-83A3-F102A9BA9433}" destId="{C095F6F4-F850-49B8-AF78-8208E37F416D}" srcOrd="1" destOrd="0" presId="urn:microsoft.com/office/officeart/2005/8/layout/radial6#2"/>
    <dgm:cxn modelId="{6D723425-DE37-4370-BEBB-C919DA933D35}" type="presParOf" srcId="{76496D41-1582-4ECE-83A3-F102A9BA9433}" destId="{74A277E5-E818-4DF5-97EF-CE36CF31767D}" srcOrd="2" destOrd="0" presId="urn:microsoft.com/office/officeart/2005/8/layout/radial6#2"/>
    <dgm:cxn modelId="{63BB70B9-282D-4BCC-B498-9F01C79F924A}" type="presParOf" srcId="{76496D41-1582-4ECE-83A3-F102A9BA9433}" destId="{1B35B9BE-A7E4-43E5-930E-5C292A3A14AC}" srcOrd="3" destOrd="0" presId="urn:microsoft.com/office/officeart/2005/8/layout/radial6#2"/>
    <dgm:cxn modelId="{AC83F2A8-19D1-48D7-B717-52688A2B31D3}" type="presParOf" srcId="{76496D41-1582-4ECE-83A3-F102A9BA9433}" destId="{07F8D06B-6BDF-4A43-ADCE-AD0B753A9564}" srcOrd="4" destOrd="0" presId="urn:microsoft.com/office/officeart/2005/8/layout/radial6#2"/>
    <dgm:cxn modelId="{A6E16713-9F5A-4142-95EC-40AE73BA08CE}" type="presParOf" srcId="{76496D41-1582-4ECE-83A3-F102A9BA9433}" destId="{992E4C73-C331-4844-B7AD-29E6836A4798}" srcOrd="5" destOrd="0" presId="urn:microsoft.com/office/officeart/2005/8/layout/radial6#2"/>
    <dgm:cxn modelId="{AD03DD5E-C563-4728-BC43-668AA1039458}" type="presParOf" srcId="{76496D41-1582-4ECE-83A3-F102A9BA9433}" destId="{F15BDF0B-345D-40A9-BAD3-E43E58B47B10}" srcOrd="6" destOrd="0" presId="urn:microsoft.com/office/officeart/2005/8/layout/radial6#2"/>
    <dgm:cxn modelId="{B4AB1129-1BD1-48BE-BA28-479F5374B2D1}" type="presParOf" srcId="{76496D41-1582-4ECE-83A3-F102A9BA9433}" destId="{E71BF8E9-3D3C-4A54-836D-B63AE41C5935}" srcOrd="7" destOrd="0" presId="urn:microsoft.com/office/officeart/2005/8/layout/radial6#2"/>
    <dgm:cxn modelId="{FAF54CB0-AF6E-4D28-888B-35E0B019A0ED}" type="presParOf" srcId="{76496D41-1582-4ECE-83A3-F102A9BA9433}" destId="{A93ACDB8-5293-4D90-A3D6-FF6E1AA19ED4}" srcOrd="8" destOrd="0" presId="urn:microsoft.com/office/officeart/2005/8/layout/radial6#2"/>
    <dgm:cxn modelId="{AEC7F8AD-3119-4C47-916A-51609E1949F8}" type="presParOf" srcId="{76496D41-1582-4ECE-83A3-F102A9BA9433}" destId="{4D1278F0-F1CA-4868-885D-9FBCE8B1EF6D}" srcOrd="9" destOrd="0" presId="urn:microsoft.com/office/officeart/2005/8/layout/radial6#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1278F0-F1CA-4868-885D-9FBCE8B1EF6D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9000000"/>
            <a:gd name="adj2" fmla="val 16200000"/>
            <a:gd name="adj3" fmla="val 4643"/>
          </a:avLst>
        </a:prstGeom>
        <a:solidFill>
          <a:srgbClr val="2B3F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</dsp:sp>
    <dsp:sp modelId="{F15BDF0B-345D-40A9-BAD3-E43E58B47B10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1800000"/>
            <a:gd name="adj2" fmla="val 9000000"/>
            <a:gd name="adj3" fmla="val 4643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B35B9BE-A7E4-43E5-930E-5C292A3A14AC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16200000"/>
            <a:gd name="adj2" fmla="val 1800000"/>
            <a:gd name="adj3" fmla="val 4643"/>
          </a:avLst>
        </a:prstGeom>
        <a:solidFill>
          <a:srgbClr val="2B3F46"/>
        </a:solidFill>
        <a:ln w="19050" cap="flat" cmpd="sng" algn="ctr">
          <a:noFill/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</dsp:sp>
    <dsp:sp modelId="{C5952035-C34B-487D-94B1-BD0AA3508552}">
      <dsp:nvSpPr>
        <dsp:cNvPr id="0" name=""/>
        <dsp:cNvSpPr/>
      </dsp:nvSpPr>
      <dsp:spPr>
        <a:xfrm>
          <a:off x="1182732" y="1112245"/>
          <a:ext cx="1220377" cy="1220377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8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1361452" y="1290965"/>
        <a:ext cx="862937" cy="862937"/>
      </dsp:txXfrm>
    </dsp:sp>
    <dsp:sp modelId="{C095F6F4-F850-49B8-AF78-8208E37F416D}">
      <dsp:nvSpPr>
        <dsp:cNvPr id="0" name=""/>
        <dsp:cNvSpPr/>
      </dsp:nvSpPr>
      <dsp:spPr>
        <a:xfrm>
          <a:off x="1365789" y="1328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效能</a:t>
          </a:r>
        </a:p>
      </dsp:txBody>
      <dsp:txXfrm>
        <a:off x="1490893" y="126432"/>
        <a:ext cx="604056" cy="604056"/>
      </dsp:txXfrm>
    </dsp:sp>
    <dsp:sp modelId="{07F8D06B-6BDF-4A43-ADCE-AD0B753A9564}">
      <dsp:nvSpPr>
        <dsp:cNvPr id="0" name=""/>
        <dsp:cNvSpPr/>
      </dsp:nvSpPr>
      <dsp:spPr>
        <a:xfrm>
          <a:off x="2486403" y="1942289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4"/>
        </a:fillRef>
        <a:effectRef idx="1">
          <a:schemeClr val="accent4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勤恳</a:t>
          </a:r>
        </a:p>
      </dsp:txBody>
      <dsp:txXfrm>
        <a:off x="2611507" y="2067393"/>
        <a:ext cx="604056" cy="604056"/>
      </dsp:txXfrm>
    </dsp:sp>
    <dsp:sp modelId="{E71BF8E9-3D3C-4A54-836D-B63AE41C5935}">
      <dsp:nvSpPr>
        <dsp:cNvPr id="0" name=""/>
        <dsp:cNvSpPr/>
      </dsp:nvSpPr>
      <dsp:spPr>
        <a:xfrm>
          <a:off x="245175" y="1942289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3"/>
        </a:fillRef>
        <a:effectRef idx="1">
          <a:schemeClr val="accent3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效率</a:t>
          </a:r>
        </a:p>
      </dsp:txBody>
      <dsp:txXfrm>
        <a:off x="370279" y="2067393"/>
        <a:ext cx="604056" cy="6040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1278F0-F1CA-4868-885D-9FBCE8B1EF6D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9000000"/>
            <a:gd name="adj2" fmla="val 16200000"/>
            <a:gd name="adj3" fmla="val 4643"/>
          </a:avLst>
        </a:prstGeom>
        <a:solidFill>
          <a:srgbClr val="2B3F4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15BDF0B-345D-40A9-BAD3-E43E58B47B10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1800000"/>
            <a:gd name="adj2" fmla="val 9000000"/>
            <a:gd name="adj3" fmla="val 4643"/>
          </a:avLst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B35B9BE-A7E4-43E5-930E-5C292A3A14AC}">
      <dsp:nvSpPr>
        <dsp:cNvPr id="0" name=""/>
        <dsp:cNvSpPr/>
      </dsp:nvSpPr>
      <dsp:spPr>
        <a:xfrm>
          <a:off x="468194" y="397706"/>
          <a:ext cx="2649454" cy="2649454"/>
        </a:xfrm>
        <a:prstGeom prst="blockArc">
          <a:avLst>
            <a:gd name="adj1" fmla="val 16200000"/>
            <a:gd name="adj2" fmla="val 1800000"/>
            <a:gd name="adj3" fmla="val 4643"/>
          </a:avLst>
        </a:prstGeom>
        <a:solidFill>
          <a:srgbClr val="2B3F46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952035-C34B-487D-94B1-BD0AA3508552}">
      <dsp:nvSpPr>
        <dsp:cNvPr id="0" name=""/>
        <dsp:cNvSpPr/>
      </dsp:nvSpPr>
      <dsp:spPr>
        <a:xfrm>
          <a:off x="1182732" y="1112245"/>
          <a:ext cx="1220377" cy="1220377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800" kern="1200" dirty="0">
            <a:latin typeface="微软雅黑" pitchFamily="34" charset="-122"/>
            <a:ea typeface="微软雅黑" pitchFamily="34" charset="-122"/>
          </a:endParaRPr>
        </a:p>
      </dsp:txBody>
      <dsp:txXfrm>
        <a:off x="1361452" y="1290965"/>
        <a:ext cx="862937" cy="862937"/>
      </dsp:txXfrm>
    </dsp:sp>
    <dsp:sp modelId="{C095F6F4-F850-49B8-AF78-8208E37F416D}">
      <dsp:nvSpPr>
        <dsp:cNvPr id="0" name=""/>
        <dsp:cNvSpPr/>
      </dsp:nvSpPr>
      <dsp:spPr>
        <a:xfrm>
          <a:off x="1365789" y="1328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在刀刃上</a:t>
          </a:r>
        </a:p>
      </dsp:txBody>
      <dsp:txXfrm>
        <a:off x="1490893" y="126432"/>
        <a:ext cx="604056" cy="604056"/>
      </dsp:txXfrm>
    </dsp:sp>
    <dsp:sp modelId="{07F8D06B-6BDF-4A43-ADCE-AD0B753A9564}">
      <dsp:nvSpPr>
        <dsp:cNvPr id="0" name=""/>
        <dsp:cNvSpPr/>
      </dsp:nvSpPr>
      <dsp:spPr>
        <a:xfrm>
          <a:off x="2486403" y="1942289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便宜实惠</a:t>
          </a:r>
        </a:p>
      </dsp:txBody>
      <dsp:txXfrm>
        <a:off x="2611507" y="2067393"/>
        <a:ext cx="604056" cy="604056"/>
      </dsp:txXfrm>
    </dsp:sp>
    <dsp:sp modelId="{E71BF8E9-3D3C-4A54-836D-B63AE41C5935}">
      <dsp:nvSpPr>
        <dsp:cNvPr id="0" name=""/>
        <dsp:cNvSpPr/>
      </dsp:nvSpPr>
      <dsp:spPr>
        <a:xfrm>
          <a:off x="245175" y="1942289"/>
          <a:ext cx="854264" cy="854264"/>
        </a:xfrm>
        <a:prstGeom prst="ellipse">
          <a:avLst/>
        </a:prstGeom>
        <a:solidFill>
          <a:srgbClr val="2B3F46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b="1" kern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rPr>
            <a:t>把钱花完</a:t>
          </a:r>
        </a:p>
      </dsp:txBody>
      <dsp:txXfrm>
        <a:off x="370279" y="2067393"/>
        <a:ext cx="604056" cy="604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#1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dstNode" val="node"/>
                    <dgm:param type="begSty" val="noArr"/>
                    <dgm:param type="endSty" val="noArr"/>
                    <dgm:param type="connRout" val="curve"/>
                    <dgm:param type="begPts" val="ctr"/>
                    <dgm:param type="endPts" val="ctr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srcNode" val="dummyConnPt"/>
                    <dgm:param type="dstNode" val="dummyConnPt"/>
                    <dgm:param type="begSty" val="noArr"/>
                    <dgm:param type="endSty" val="noArr"/>
                    <dgm:param type="connRout" val="longCurve"/>
                    <dgm:param type="begPts" val="bCtr"/>
                    <dgm:param type="endPts" val="tCtr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#2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dstNode" val="node"/>
                    <dgm:param type="begSty" val="noArr"/>
                    <dgm:param type="endSty" val="noArr"/>
                    <dgm:param type="connRout" val="curve"/>
                    <dgm:param type="begPts" val="ctr"/>
                    <dgm:param type="endPts" val="ctr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srcNode" val="dummyConnPt"/>
                    <dgm:param type="dstNode" val="dummyConnPt"/>
                    <dgm:param type="begSty" val="noArr"/>
                    <dgm:param type="endSty" val="noArr"/>
                    <dgm:param type="connRout" val="longCurve"/>
                    <dgm:param type="begPts" val="bCtr"/>
                    <dgm:param type="endPts" val="tCtr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#1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#2">
  <dgm:title val=""/>
  <dgm:desc val=""/>
  <dgm:catLst>
    <dgm:cat type="simple" pri="102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333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2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第一章：为什么需要时间管理</a:t>
            </a:r>
          </a:p>
        </p:txBody>
      </p:sp>
    </p:spTree>
  </p:cSld>
  <p:clrMapOvr>
    <a:masterClrMapping/>
  </p:clrMapOvr>
  <p:transition spd="slow" advTm="200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第二章：时间与时间管理概述</a:t>
            </a:r>
          </a:p>
        </p:txBody>
      </p:sp>
    </p:spTree>
  </p:cSld>
  <p:clrMapOvr>
    <a:masterClrMapping/>
  </p:clrMapOvr>
  <p:transition spd="slow" advTm="2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第三章：时间管理的基本原理</a:t>
            </a:r>
          </a:p>
        </p:txBody>
      </p:sp>
    </p:spTree>
  </p:cSld>
  <p:clrMapOvr>
    <a:masterClrMapping/>
  </p:clrMapOvr>
  <p:transition spd="slow" advTm="2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第四章：时间管理的具体实施</a:t>
            </a:r>
          </a:p>
        </p:txBody>
      </p:sp>
    </p:spTree>
  </p:cSld>
  <p:clrMapOvr>
    <a:masterClrMapping/>
  </p:clrMapOvr>
  <p:transition spd="slow" advTm="2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5494A-1B39-4AA5-9DB7-4BECCDFAFB77}" type="datetimeFigureOut">
              <a:rPr lang="zh-CN" altLang="en-US" smtClean="0"/>
              <a:t>2021/5/21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AF4F-37A7-4353-9AAC-9D7841E9B4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slow" advTm="2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5.xml"/><Relationship Id="rId4" Type="http://schemas.openxmlformats.org/officeDocument/2006/relationships/audio" Target="../media/media2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16.png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1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&#26696;&#20363;/&#22235;&#35937;&#38480;&#26696;&#20363;.ppt" TargetMode="External"/><Relationship Id="rId2" Type="http://schemas.openxmlformats.org/officeDocument/2006/relationships/hyperlink" Target="&#26696;&#20363;/&#32972;&#21253;&#29702;&#35770;.mp4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hyperlink" Target="&#26696;&#20363;/&#22235;&#35937;&#38480;&#26696;&#20363;.ppt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1834068"/>
            <a:ext cx="701842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时间管理培训</a:t>
            </a:r>
          </a:p>
        </p:txBody>
      </p:sp>
      <p:sp>
        <p:nvSpPr>
          <p:cNvPr id="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7BDFF73-025C-4126-AFB4-AF06199AA152}"/>
              </a:ext>
            </a:extLst>
          </p:cNvPr>
          <p:cNvSpPr txBox="1"/>
          <p:nvPr/>
        </p:nvSpPr>
        <p:spPr>
          <a:xfrm>
            <a:off x="4812092" y="4708615"/>
            <a:ext cx="4014204" cy="458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 frictionless chains. Dramatically customize</a:t>
            </a:r>
            <a:r>
              <a:rPr lang="en-US"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</a:t>
            </a:r>
            <a:r>
              <a:rPr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empowered</a:t>
            </a:r>
          </a:p>
        </p:txBody>
      </p:sp>
      <p:sp>
        <p:nvSpPr>
          <p:cNvPr id="9" name="iṩļïḓè">
            <a:extLst>
              <a:ext uri="{FF2B5EF4-FFF2-40B4-BE49-F238E27FC236}">
                <a16:creationId xmlns:a16="http://schemas.microsoft.com/office/drawing/2014/main" id="{40557A42-48B8-46BE-A237-67C44C9B2BE4}"/>
              </a:ext>
            </a:extLst>
          </p:cNvPr>
          <p:cNvSpPr txBox="1"/>
          <p:nvPr/>
        </p:nvSpPr>
        <p:spPr bwMode="auto">
          <a:xfrm>
            <a:off x="4858918" y="4076786"/>
            <a:ext cx="3967378" cy="412248"/>
          </a:xfrm>
          <a:prstGeom prst="rect">
            <a:avLst/>
          </a:prstGeom>
          <a:gradFill flip="none" rotWithShape="1">
            <a:gsLst>
              <a:gs pos="0">
                <a:srgbClr val="F0CE9B"/>
              </a:gs>
              <a:gs pos="100000">
                <a:srgbClr val="D1A667"/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sz="2000" b="1" dirty="0">
                <a:solidFill>
                  <a:srgbClr val="192537"/>
                </a:solidFill>
              </a:rPr>
              <a:t>人力资源管理培训课程</a:t>
            </a:r>
            <a:endParaRPr lang="en-US" altLang="zh-CN" sz="2000" b="1" dirty="0">
              <a:solidFill>
                <a:srgbClr val="192537"/>
              </a:solidFill>
            </a:endParaRPr>
          </a:p>
        </p:txBody>
      </p:sp>
      <p:pic>
        <p:nvPicPr>
          <p:cNvPr id="10" name="5d18099cb3d9e">
            <a:hlinkClick r:id="" action="ppaction://media"/>
            <a:extLst>
              <a:ext uri="{FF2B5EF4-FFF2-40B4-BE49-F238E27FC236}">
                <a16:creationId xmlns:a16="http://schemas.microsoft.com/office/drawing/2014/main" id="{FF8FD1AF-9B79-4341-AD5B-2282FB5F1A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915088" y="2142435"/>
            <a:ext cx="487363" cy="487363"/>
          </a:xfrm>
          <a:prstGeom prst="rect">
            <a:avLst/>
          </a:prstGeom>
        </p:spPr>
      </p:pic>
      <p:pic>
        <p:nvPicPr>
          <p:cNvPr id="11" name="快乐生活">
            <a:hlinkClick r:id="" action="ppaction://media"/>
            <a:extLst>
              <a:ext uri="{FF2B5EF4-FFF2-40B4-BE49-F238E27FC236}">
                <a16:creationId xmlns:a16="http://schemas.microsoft.com/office/drawing/2014/main" id="{CACB9553-76A5-4CE0-80CA-7F68F1FF17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827117" y="-368785"/>
            <a:ext cx="609092" cy="60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540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 numSld="999" showWhenStopped="0">
                <p:cTn id="3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33" y="1896894"/>
            <a:ext cx="3049166" cy="408083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847616" y="1315202"/>
            <a:ext cx="6096000" cy="46138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什么是时间？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时间有哪些特性？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如何理解时间管理？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什么是时间？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世界上哪样东西最长又是最短的，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最快又是最慢的，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最能分割又是最广大的，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最不受重视又是最值得惋惜的？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没有它，什么时候都做不成，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它使一切渺小的东西归于消灭，</a:t>
            </a:r>
          </a:p>
          <a:p>
            <a:pPr marL="285750" indent="-285750">
              <a:lnSpc>
                <a:spcPct val="150000"/>
              </a:lnSpc>
              <a:buFont typeface="Wingdings" panose="05000000000000000000"/>
              <a:buChar char="ü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使一切伟大的东西生命不绝。</a:t>
            </a:r>
          </a:p>
        </p:txBody>
      </p:sp>
      <p:sp>
        <p:nvSpPr>
          <p:cNvPr id="4" name="矩形 3"/>
          <p:cNvSpPr/>
          <p:nvPr/>
        </p:nvSpPr>
        <p:spPr>
          <a:xfrm>
            <a:off x="10000890" y="5793067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伏尔泰</a:t>
            </a:r>
          </a:p>
        </p:txBody>
      </p:sp>
      <p:sp>
        <p:nvSpPr>
          <p:cNvPr id="5" name="矩形 4"/>
          <p:cNvSpPr/>
          <p:nvPr/>
        </p:nvSpPr>
        <p:spPr>
          <a:xfrm>
            <a:off x="7314358" y="234597"/>
            <a:ext cx="27725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什么是时间？</a:t>
            </a:r>
          </a:p>
        </p:txBody>
      </p:sp>
    </p:spTree>
  </p:cSld>
  <p:clrMapOvr>
    <a:masterClrMapping/>
  </p:clrMapOvr>
  <p:transition spd="slow" advTm="2000"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5000" fill="hold" nodeType="with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86778" y="241425"/>
            <a:ext cx="50682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什么是时间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时间意味着什么？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054975" y="2222630"/>
            <a:ext cx="1556292" cy="1446347"/>
            <a:chOff x="5232025" y="1729113"/>
            <a:chExt cx="1556292" cy="1446347"/>
          </a:xfrm>
          <a:solidFill>
            <a:srgbClr val="E6341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4" name="Freeform 24"/>
            <p:cNvSpPr/>
            <p:nvPr/>
          </p:nvSpPr>
          <p:spPr bwMode="auto">
            <a:xfrm>
              <a:off x="5232025" y="1729113"/>
              <a:ext cx="1556292" cy="1446347"/>
            </a:xfrm>
            <a:custGeom>
              <a:avLst/>
              <a:gdLst>
                <a:gd name="T0" fmla="*/ 635 w 694"/>
                <a:gd name="T1" fmla="*/ 186 h 645"/>
                <a:gd name="T2" fmla="*/ 418 w 694"/>
                <a:gd name="T3" fmla="*/ 29 h 645"/>
                <a:gd name="T4" fmla="*/ 276 w 694"/>
                <a:gd name="T5" fmla="*/ 29 h 645"/>
                <a:gd name="T6" fmla="*/ 59 w 694"/>
                <a:gd name="T7" fmla="*/ 186 h 645"/>
                <a:gd name="T8" fmla="*/ 15 w 694"/>
                <a:gd name="T9" fmla="*/ 321 h 645"/>
                <a:gd name="T10" fmla="*/ 42 w 694"/>
                <a:gd name="T11" fmla="*/ 402 h 645"/>
                <a:gd name="T12" fmla="*/ 98 w 694"/>
                <a:gd name="T13" fmla="*/ 576 h 645"/>
                <a:gd name="T14" fmla="*/ 159 w 694"/>
                <a:gd name="T15" fmla="*/ 645 h 645"/>
                <a:gd name="T16" fmla="*/ 233 w 694"/>
                <a:gd name="T17" fmla="*/ 589 h 645"/>
                <a:gd name="T18" fmla="*/ 347 w 694"/>
                <a:gd name="T19" fmla="*/ 562 h 645"/>
                <a:gd name="T20" fmla="*/ 458 w 694"/>
                <a:gd name="T21" fmla="*/ 587 h 645"/>
                <a:gd name="T22" fmla="*/ 535 w 694"/>
                <a:gd name="T23" fmla="*/ 645 h 645"/>
                <a:gd name="T24" fmla="*/ 596 w 694"/>
                <a:gd name="T25" fmla="*/ 576 h 645"/>
                <a:gd name="T26" fmla="*/ 651 w 694"/>
                <a:gd name="T27" fmla="*/ 406 h 645"/>
                <a:gd name="T28" fmla="*/ 679 w 694"/>
                <a:gd name="T29" fmla="*/ 321 h 645"/>
                <a:gd name="T30" fmla="*/ 635 w 694"/>
                <a:gd name="T31" fmla="*/ 186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4" h="645">
                  <a:moveTo>
                    <a:pt x="635" y="186"/>
                  </a:moveTo>
                  <a:cubicBezTo>
                    <a:pt x="418" y="29"/>
                    <a:pt x="418" y="29"/>
                    <a:pt x="418" y="29"/>
                  </a:cubicBezTo>
                  <a:cubicBezTo>
                    <a:pt x="379" y="0"/>
                    <a:pt x="315" y="0"/>
                    <a:pt x="276" y="29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20" y="215"/>
                    <a:pt x="0" y="275"/>
                    <a:pt x="15" y="321"/>
                  </a:cubicBezTo>
                  <a:cubicBezTo>
                    <a:pt x="42" y="402"/>
                    <a:pt x="42" y="402"/>
                    <a:pt x="42" y="402"/>
                  </a:cubicBezTo>
                  <a:cubicBezTo>
                    <a:pt x="98" y="576"/>
                    <a:pt x="98" y="576"/>
                    <a:pt x="98" y="576"/>
                  </a:cubicBezTo>
                  <a:cubicBezTo>
                    <a:pt x="107" y="605"/>
                    <a:pt x="131" y="630"/>
                    <a:pt x="159" y="645"/>
                  </a:cubicBezTo>
                  <a:cubicBezTo>
                    <a:pt x="180" y="622"/>
                    <a:pt x="205" y="603"/>
                    <a:pt x="233" y="589"/>
                  </a:cubicBezTo>
                  <a:cubicBezTo>
                    <a:pt x="268" y="572"/>
                    <a:pt x="306" y="562"/>
                    <a:pt x="347" y="562"/>
                  </a:cubicBezTo>
                  <a:cubicBezTo>
                    <a:pt x="387" y="562"/>
                    <a:pt x="424" y="571"/>
                    <a:pt x="458" y="587"/>
                  </a:cubicBezTo>
                  <a:cubicBezTo>
                    <a:pt x="487" y="601"/>
                    <a:pt x="514" y="621"/>
                    <a:pt x="535" y="645"/>
                  </a:cubicBezTo>
                  <a:cubicBezTo>
                    <a:pt x="563" y="630"/>
                    <a:pt x="587" y="605"/>
                    <a:pt x="596" y="576"/>
                  </a:cubicBezTo>
                  <a:cubicBezTo>
                    <a:pt x="651" y="406"/>
                    <a:pt x="651" y="406"/>
                    <a:pt x="651" y="406"/>
                  </a:cubicBezTo>
                  <a:cubicBezTo>
                    <a:pt x="679" y="321"/>
                    <a:pt x="679" y="321"/>
                    <a:pt x="679" y="321"/>
                  </a:cubicBezTo>
                  <a:cubicBezTo>
                    <a:pt x="694" y="275"/>
                    <a:pt x="674" y="215"/>
                    <a:pt x="635" y="186"/>
                  </a:cubicBezTo>
                </a:path>
              </a:pathLst>
            </a:custGeom>
            <a:solidFill>
              <a:srgbClr val="2B3F4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645245" y="2185689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生活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254894" y="2958124"/>
            <a:ext cx="1352515" cy="1478573"/>
            <a:chOff x="6431944" y="2464607"/>
            <a:chExt cx="1352515" cy="1478573"/>
          </a:xfrm>
          <a:solidFill>
            <a:srgbClr val="E6341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Freeform 26"/>
            <p:cNvSpPr/>
            <p:nvPr/>
          </p:nvSpPr>
          <p:spPr bwMode="auto">
            <a:xfrm>
              <a:off x="6431944" y="2464607"/>
              <a:ext cx="1352515" cy="1478573"/>
            </a:xfrm>
            <a:custGeom>
              <a:avLst/>
              <a:gdLst>
                <a:gd name="T0" fmla="*/ 544 w 603"/>
                <a:gd name="T1" fmla="*/ 186 h 659"/>
                <a:gd name="T2" fmla="*/ 327 w 603"/>
                <a:gd name="T3" fmla="*/ 28 h 659"/>
                <a:gd name="T4" fmla="*/ 185 w 603"/>
                <a:gd name="T5" fmla="*/ 28 h 659"/>
                <a:gd name="T6" fmla="*/ 116 w 603"/>
                <a:gd name="T7" fmla="*/ 78 h 659"/>
                <a:gd name="T8" fmla="*/ 61 w 603"/>
                <a:gd name="T9" fmla="*/ 248 h 659"/>
                <a:gd name="T10" fmla="*/ 0 w 603"/>
                <a:gd name="T11" fmla="*/ 317 h 659"/>
                <a:gd name="T12" fmla="*/ 67 w 603"/>
                <a:gd name="T13" fmla="*/ 489 h 659"/>
                <a:gd name="T14" fmla="*/ 64 w 603"/>
                <a:gd name="T15" fmla="*/ 532 h 659"/>
                <a:gd name="T16" fmla="*/ 33 w 603"/>
                <a:gd name="T17" fmla="*/ 618 h 659"/>
                <a:gd name="T18" fmla="*/ 122 w 603"/>
                <a:gd name="T19" fmla="*/ 659 h 659"/>
                <a:gd name="T20" fmla="*/ 301 w 603"/>
                <a:gd name="T21" fmla="*/ 659 h 659"/>
                <a:gd name="T22" fmla="*/ 390 w 603"/>
                <a:gd name="T23" fmla="*/ 659 h 659"/>
                <a:gd name="T24" fmla="*/ 505 w 603"/>
                <a:gd name="T25" fmla="*/ 576 h 659"/>
                <a:gd name="T26" fmla="*/ 588 w 603"/>
                <a:gd name="T27" fmla="*/ 321 h 659"/>
                <a:gd name="T28" fmla="*/ 544 w 603"/>
                <a:gd name="T29" fmla="*/ 186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3" h="659">
                  <a:moveTo>
                    <a:pt x="544" y="186"/>
                  </a:moveTo>
                  <a:cubicBezTo>
                    <a:pt x="327" y="28"/>
                    <a:pt x="327" y="28"/>
                    <a:pt x="327" y="28"/>
                  </a:cubicBezTo>
                  <a:cubicBezTo>
                    <a:pt x="288" y="0"/>
                    <a:pt x="224" y="0"/>
                    <a:pt x="185" y="28"/>
                  </a:cubicBezTo>
                  <a:cubicBezTo>
                    <a:pt x="116" y="78"/>
                    <a:pt x="116" y="78"/>
                    <a:pt x="116" y="78"/>
                  </a:cubicBezTo>
                  <a:cubicBezTo>
                    <a:pt x="61" y="248"/>
                    <a:pt x="61" y="248"/>
                    <a:pt x="61" y="248"/>
                  </a:cubicBezTo>
                  <a:cubicBezTo>
                    <a:pt x="52" y="277"/>
                    <a:pt x="28" y="302"/>
                    <a:pt x="0" y="317"/>
                  </a:cubicBezTo>
                  <a:cubicBezTo>
                    <a:pt x="42" y="362"/>
                    <a:pt x="67" y="423"/>
                    <a:pt x="67" y="489"/>
                  </a:cubicBezTo>
                  <a:cubicBezTo>
                    <a:pt x="67" y="504"/>
                    <a:pt x="66" y="518"/>
                    <a:pt x="64" y="532"/>
                  </a:cubicBezTo>
                  <a:cubicBezTo>
                    <a:pt x="59" y="562"/>
                    <a:pt x="48" y="591"/>
                    <a:pt x="33" y="618"/>
                  </a:cubicBezTo>
                  <a:cubicBezTo>
                    <a:pt x="56" y="642"/>
                    <a:pt x="90" y="659"/>
                    <a:pt x="122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90" y="659"/>
                    <a:pt x="390" y="659"/>
                    <a:pt x="390" y="659"/>
                  </a:cubicBezTo>
                  <a:cubicBezTo>
                    <a:pt x="438" y="659"/>
                    <a:pt x="490" y="622"/>
                    <a:pt x="505" y="576"/>
                  </a:cubicBezTo>
                  <a:cubicBezTo>
                    <a:pt x="588" y="321"/>
                    <a:pt x="588" y="321"/>
                    <a:pt x="588" y="321"/>
                  </a:cubicBezTo>
                  <a:cubicBezTo>
                    <a:pt x="603" y="275"/>
                    <a:pt x="583" y="214"/>
                    <a:pt x="544" y="186"/>
                  </a:cubicBezTo>
                </a:path>
              </a:pathLst>
            </a:custGeom>
            <a:solidFill>
              <a:srgbClr val="2B3F4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723866" y="2939652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金钱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669151" y="4344761"/>
            <a:ext cx="1545867" cy="1267213"/>
            <a:chOff x="5846201" y="3851244"/>
            <a:chExt cx="1545867" cy="1267213"/>
          </a:xfrm>
          <a:solidFill>
            <a:srgbClr val="E6341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 22"/>
            <p:cNvSpPr/>
            <p:nvPr/>
          </p:nvSpPr>
          <p:spPr bwMode="auto">
            <a:xfrm>
              <a:off x="5846201" y="3851244"/>
              <a:ext cx="1545867" cy="1267213"/>
            </a:xfrm>
            <a:custGeom>
              <a:avLst/>
              <a:gdLst>
                <a:gd name="T0" fmla="*/ 630 w 689"/>
                <a:gd name="T1" fmla="*/ 91 h 565"/>
                <a:gd name="T2" fmla="*/ 562 w 689"/>
                <a:gd name="T3" fmla="*/ 41 h 565"/>
                <a:gd name="T4" fmla="*/ 383 w 689"/>
                <a:gd name="T5" fmla="*/ 41 h 565"/>
                <a:gd name="T6" fmla="*/ 294 w 689"/>
                <a:gd name="T7" fmla="*/ 0 h 565"/>
                <a:gd name="T8" fmla="*/ 110 w 689"/>
                <a:gd name="T9" fmla="*/ 124 h 565"/>
                <a:gd name="T10" fmla="*/ 73 w 689"/>
                <a:gd name="T11" fmla="*/ 126 h 565"/>
                <a:gd name="T12" fmla="*/ 27 w 689"/>
                <a:gd name="T13" fmla="*/ 122 h 565"/>
                <a:gd name="T14" fmla="*/ 11 w 689"/>
                <a:gd name="T15" fmla="*/ 226 h 565"/>
                <a:gd name="T16" fmla="*/ 66 w 689"/>
                <a:gd name="T17" fmla="*/ 396 h 565"/>
                <a:gd name="T18" fmla="*/ 94 w 689"/>
                <a:gd name="T19" fmla="*/ 481 h 565"/>
                <a:gd name="T20" fmla="*/ 209 w 689"/>
                <a:gd name="T21" fmla="*/ 565 h 565"/>
                <a:gd name="T22" fmla="*/ 476 w 689"/>
                <a:gd name="T23" fmla="*/ 565 h 565"/>
                <a:gd name="T24" fmla="*/ 592 w 689"/>
                <a:gd name="T25" fmla="*/ 481 h 565"/>
                <a:gd name="T26" fmla="*/ 674 w 689"/>
                <a:gd name="T27" fmla="*/ 226 h 565"/>
                <a:gd name="T28" fmla="*/ 630 w 689"/>
                <a:gd name="T29" fmla="*/ 91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9" h="565">
                  <a:moveTo>
                    <a:pt x="630" y="91"/>
                  </a:moveTo>
                  <a:cubicBezTo>
                    <a:pt x="562" y="41"/>
                    <a:pt x="562" y="41"/>
                    <a:pt x="562" y="41"/>
                  </a:cubicBezTo>
                  <a:cubicBezTo>
                    <a:pt x="383" y="41"/>
                    <a:pt x="383" y="41"/>
                    <a:pt x="383" y="41"/>
                  </a:cubicBezTo>
                  <a:cubicBezTo>
                    <a:pt x="351" y="41"/>
                    <a:pt x="317" y="24"/>
                    <a:pt x="294" y="0"/>
                  </a:cubicBezTo>
                  <a:cubicBezTo>
                    <a:pt x="255" y="65"/>
                    <a:pt x="189" y="112"/>
                    <a:pt x="110" y="124"/>
                  </a:cubicBezTo>
                  <a:cubicBezTo>
                    <a:pt x="98" y="125"/>
                    <a:pt x="86" y="126"/>
                    <a:pt x="73" y="126"/>
                  </a:cubicBezTo>
                  <a:cubicBezTo>
                    <a:pt x="57" y="126"/>
                    <a:pt x="42" y="125"/>
                    <a:pt x="27" y="122"/>
                  </a:cubicBezTo>
                  <a:cubicBezTo>
                    <a:pt x="7" y="153"/>
                    <a:pt x="0" y="193"/>
                    <a:pt x="11" y="226"/>
                  </a:cubicBezTo>
                  <a:cubicBezTo>
                    <a:pt x="66" y="396"/>
                    <a:pt x="66" y="396"/>
                    <a:pt x="66" y="396"/>
                  </a:cubicBezTo>
                  <a:cubicBezTo>
                    <a:pt x="94" y="481"/>
                    <a:pt x="94" y="481"/>
                    <a:pt x="94" y="481"/>
                  </a:cubicBezTo>
                  <a:cubicBezTo>
                    <a:pt x="109" y="527"/>
                    <a:pt x="160" y="565"/>
                    <a:pt x="209" y="565"/>
                  </a:cubicBezTo>
                  <a:cubicBezTo>
                    <a:pt x="476" y="565"/>
                    <a:pt x="476" y="565"/>
                    <a:pt x="476" y="565"/>
                  </a:cubicBezTo>
                  <a:cubicBezTo>
                    <a:pt x="525" y="565"/>
                    <a:pt x="577" y="527"/>
                    <a:pt x="592" y="481"/>
                  </a:cubicBezTo>
                  <a:cubicBezTo>
                    <a:pt x="674" y="226"/>
                    <a:pt x="674" y="226"/>
                    <a:pt x="674" y="226"/>
                  </a:cubicBezTo>
                  <a:cubicBezTo>
                    <a:pt x="689" y="180"/>
                    <a:pt x="669" y="119"/>
                    <a:pt x="630" y="91"/>
                  </a:cubicBezTo>
                </a:path>
              </a:pathLst>
            </a:custGeom>
            <a:solidFill>
              <a:srgbClr val="2B3F4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157711" y="4207851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资源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421843" y="4326753"/>
            <a:ext cx="1395166" cy="1273847"/>
            <a:chOff x="4598893" y="3833236"/>
            <a:chExt cx="1395166" cy="1273847"/>
          </a:xfrm>
          <a:solidFill>
            <a:srgbClr val="E6341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Freeform 18"/>
            <p:cNvSpPr/>
            <p:nvPr/>
          </p:nvSpPr>
          <p:spPr bwMode="auto">
            <a:xfrm>
              <a:off x="4598893" y="3833236"/>
              <a:ext cx="1395166" cy="1273847"/>
            </a:xfrm>
            <a:custGeom>
              <a:avLst/>
              <a:gdLst>
                <a:gd name="T0" fmla="*/ 583 w 622"/>
                <a:gd name="T1" fmla="*/ 130 h 568"/>
                <a:gd name="T2" fmla="*/ 404 w 622"/>
                <a:gd name="T3" fmla="*/ 0 h 568"/>
                <a:gd name="T4" fmla="*/ 314 w 622"/>
                <a:gd name="T5" fmla="*/ 43 h 568"/>
                <a:gd name="T6" fmla="*/ 131 w 622"/>
                <a:gd name="T7" fmla="*/ 43 h 568"/>
                <a:gd name="T8" fmla="*/ 59 w 622"/>
                <a:gd name="T9" fmla="*/ 95 h 568"/>
                <a:gd name="T10" fmla="*/ 15 w 622"/>
                <a:gd name="T11" fmla="*/ 230 h 568"/>
                <a:gd name="T12" fmla="*/ 98 w 622"/>
                <a:gd name="T13" fmla="*/ 485 h 568"/>
                <a:gd name="T14" fmla="*/ 213 w 622"/>
                <a:gd name="T15" fmla="*/ 568 h 568"/>
                <a:gd name="T16" fmla="*/ 481 w 622"/>
                <a:gd name="T17" fmla="*/ 568 h 568"/>
                <a:gd name="T18" fmla="*/ 596 w 622"/>
                <a:gd name="T19" fmla="*/ 485 h 568"/>
                <a:gd name="T20" fmla="*/ 622 w 622"/>
                <a:gd name="T21" fmla="*/ 404 h 568"/>
                <a:gd name="T22" fmla="*/ 567 w 622"/>
                <a:gd name="T23" fmla="*/ 234 h 568"/>
                <a:gd name="T24" fmla="*/ 583 w 622"/>
                <a:gd name="T25" fmla="*/ 13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2" h="568">
                  <a:moveTo>
                    <a:pt x="583" y="130"/>
                  </a:moveTo>
                  <a:cubicBezTo>
                    <a:pt x="506" y="116"/>
                    <a:pt x="441" y="67"/>
                    <a:pt x="404" y="0"/>
                  </a:cubicBezTo>
                  <a:cubicBezTo>
                    <a:pt x="381" y="25"/>
                    <a:pt x="347" y="43"/>
                    <a:pt x="314" y="43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20" y="123"/>
                    <a:pt x="0" y="184"/>
                    <a:pt x="15" y="230"/>
                  </a:cubicBezTo>
                  <a:cubicBezTo>
                    <a:pt x="98" y="485"/>
                    <a:pt x="98" y="485"/>
                    <a:pt x="98" y="485"/>
                  </a:cubicBezTo>
                  <a:cubicBezTo>
                    <a:pt x="113" y="531"/>
                    <a:pt x="165" y="568"/>
                    <a:pt x="213" y="568"/>
                  </a:cubicBezTo>
                  <a:cubicBezTo>
                    <a:pt x="481" y="568"/>
                    <a:pt x="481" y="568"/>
                    <a:pt x="481" y="568"/>
                  </a:cubicBezTo>
                  <a:cubicBezTo>
                    <a:pt x="529" y="568"/>
                    <a:pt x="581" y="531"/>
                    <a:pt x="596" y="485"/>
                  </a:cubicBezTo>
                  <a:cubicBezTo>
                    <a:pt x="622" y="404"/>
                    <a:pt x="622" y="404"/>
                    <a:pt x="622" y="404"/>
                  </a:cubicBezTo>
                  <a:cubicBezTo>
                    <a:pt x="567" y="234"/>
                    <a:pt x="567" y="234"/>
                    <a:pt x="567" y="234"/>
                  </a:cubicBezTo>
                  <a:cubicBezTo>
                    <a:pt x="556" y="201"/>
                    <a:pt x="563" y="161"/>
                    <a:pt x="583" y="130"/>
                  </a:cubicBezTo>
                </a:path>
              </a:pathLst>
            </a:custGeom>
            <a:solidFill>
              <a:srgbClr val="2B3F4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49992" y="4174673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债务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049357" y="2942959"/>
            <a:ext cx="1361993" cy="1479521"/>
            <a:chOff x="4226407" y="2449442"/>
            <a:chExt cx="1361993" cy="1479521"/>
          </a:xfrm>
          <a:solidFill>
            <a:srgbClr val="E6341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Freeform 20"/>
            <p:cNvSpPr/>
            <p:nvPr/>
          </p:nvSpPr>
          <p:spPr bwMode="auto">
            <a:xfrm>
              <a:off x="4226407" y="2449442"/>
              <a:ext cx="1361993" cy="1479521"/>
            </a:xfrm>
            <a:custGeom>
              <a:avLst/>
              <a:gdLst>
                <a:gd name="T0" fmla="*/ 540 w 607"/>
                <a:gd name="T1" fmla="*/ 496 h 660"/>
                <a:gd name="T2" fmla="*/ 607 w 607"/>
                <a:gd name="T3" fmla="*/ 324 h 660"/>
                <a:gd name="T4" fmla="*/ 546 w 607"/>
                <a:gd name="T5" fmla="*/ 255 h 660"/>
                <a:gd name="T6" fmla="*/ 490 w 607"/>
                <a:gd name="T7" fmla="*/ 81 h 660"/>
                <a:gd name="T8" fmla="*/ 418 w 607"/>
                <a:gd name="T9" fmla="*/ 29 h 660"/>
                <a:gd name="T10" fmla="*/ 275 w 607"/>
                <a:gd name="T11" fmla="*/ 29 h 660"/>
                <a:gd name="T12" fmla="*/ 59 w 607"/>
                <a:gd name="T13" fmla="*/ 186 h 660"/>
                <a:gd name="T14" fmla="*/ 15 w 607"/>
                <a:gd name="T15" fmla="*/ 321 h 660"/>
                <a:gd name="T16" fmla="*/ 97 w 607"/>
                <a:gd name="T17" fmla="*/ 576 h 660"/>
                <a:gd name="T18" fmla="*/ 213 w 607"/>
                <a:gd name="T19" fmla="*/ 660 h 660"/>
                <a:gd name="T20" fmla="*/ 297 w 607"/>
                <a:gd name="T21" fmla="*/ 660 h 660"/>
                <a:gd name="T22" fmla="*/ 480 w 607"/>
                <a:gd name="T23" fmla="*/ 660 h 660"/>
                <a:gd name="T24" fmla="*/ 570 w 607"/>
                <a:gd name="T25" fmla="*/ 617 h 660"/>
                <a:gd name="T26" fmla="*/ 543 w 607"/>
                <a:gd name="T27" fmla="*/ 537 h 660"/>
                <a:gd name="T28" fmla="*/ 540 w 607"/>
                <a:gd name="T29" fmla="*/ 496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7" h="660">
                  <a:moveTo>
                    <a:pt x="540" y="496"/>
                  </a:moveTo>
                  <a:cubicBezTo>
                    <a:pt x="540" y="430"/>
                    <a:pt x="565" y="369"/>
                    <a:pt x="607" y="324"/>
                  </a:cubicBezTo>
                  <a:cubicBezTo>
                    <a:pt x="579" y="309"/>
                    <a:pt x="555" y="284"/>
                    <a:pt x="546" y="255"/>
                  </a:cubicBezTo>
                  <a:cubicBezTo>
                    <a:pt x="490" y="81"/>
                    <a:pt x="490" y="81"/>
                    <a:pt x="490" y="81"/>
                  </a:cubicBezTo>
                  <a:cubicBezTo>
                    <a:pt x="418" y="29"/>
                    <a:pt x="418" y="29"/>
                    <a:pt x="418" y="29"/>
                  </a:cubicBezTo>
                  <a:cubicBezTo>
                    <a:pt x="378" y="0"/>
                    <a:pt x="314" y="0"/>
                    <a:pt x="275" y="29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20" y="214"/>
                    <a:pt x="0" y="275"/>
                    <a:pt x="15" y="321"/>
                  </a:cubicBezTo>
                  <a:cubicBezTo>
                    <a:pt x="97" y="576"/>
                    <a:pt x="97" y="576"/>
                    <a:pt x="97" y="576"/>
                  </a:cubicBezTo>
                  <a:cubicBezTo>
                    <a:pt x="112" y="622"/>
                    <a:pt x="164" y="660"/>
                    <a:pt x="213" y="660"/>
                  </a:cubicBezTo>
                  <a:cubicBezTo>
                    <a:pt x="297" y="660"/>
                    <a:pt x="297" y="660"/>
                    <a:pt x="297" y="660"/>
                  </a:cubicBezTo>
                  <a:cubicBezTo>
                    <a:pt x="480" y="660"/>
                    <a:pt x="480" y="660"/>
                    <a:pt x="480" y="660"/>
                  </a:cubicBezTo>
                  <a:cubicBezTo>
                    <a:pt x="513" y="660"/>
                    <a:pt x="547" y="642"/>
                    <a:pt x="570" y="617"/>
                  </a:cubicBezTo>
                  <a:cubicBezTo>
                    <a:pt x="557" y="592"/>
                    <a:pt x="548" y="565"/>
                    <a:pt x="543" y="537"/>
                  </a:cubicBezTo>
                  <a:cubicBezTo>
                    <a:pt x="541" y="523"/>
                    <a:pt x="540" y="510"/>
                    <a:pt x="540" y="496"/>
                  </a:cubicBezTo>
                </a:path>
              </a:pathLst>
            </a:custGeom>
            <a:solidFill>
              <a:srgbClr val="2B3F4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452933" y="2953940"/>
              <a:ext cx="9028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财务</a:t>
              </a:r>
            </a:p>
          </p:txBody>
        </p:sp>
      </p:grpSp>
      <p:sp>
        <p:nvSpPr>
          <p:cNvPr id="21" name="Freeform 31"/>
          <p:cNvSpPr/>
          <p:nvPr/>
        </p:nvSpPr>
        <p:spPr bwMode="auto">
          <a:xfrm rot="19800000">
            <a:off x="1511496" y="3220436"/>
            <a:ext cx="311267" cy="313212"/>
          </a:xfrm>
          <a:custGeom>
            <a:avLst/>
            <a:gdLst>
              <a:gd name="T0" fmla="*/ 227 w 344"/>
              <a:gd name="T1" fmla="*/ 317 h 340"/>
              <a:gd name="T2" fmla="*/ 148 w 344"/>
              <a:gd name="T3" fmla="*/ 327 h 340"/>
              <a:gd name="T4" fmla="*/ 39 w 344"/>
              <a:gd name="T5" fmla="*/ 268 h 340"/>
              <a:gd name="T6" fmla="*/ 5 w 344"/>
              <a:gd name="T7" fmla="*/ 196 h 340"/>
              <a:gd name="T8" fmla="*/ 28 w 344"/>
              <a:gd name="T9" fmla="*/ 73 h 340"/>
              <a:gd name="T10" fmla="*/ 86 w 344"/>
              <a:gd name="T11" fmla="*/ 19 h 340"/>
              <a:gd name="T12" fmla="*/ 209 w 344"/>
              <a:gd name="T13" fmla="*/ 3 h 340"/>
              <a:gd name="T14" fmla="*/ 279 w 344"/>
              <a:gd name="T15" fmla="*/ 41 h 340"/>
              <a:gd name="T16" fmla="*/ 332 w 344"/>
              <a:gd name="T17" fmla="*/ 154 h 340"/>
              <a:gd name="T18" fmla="*/ 317 w 344"/>
              <a:gd name="T19" fmla="*/ 232 h 340"/>
              <a:gd name="T20" fmla="*/ 227 w 344"/>
              <a:gd name="T21" fmla="*/ 31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4" h="340">
                <a:moveTo>
                  <a:pt x="227" y="317"/>
                </a:moveTo>
                <a:cubicBezTo>
                  <a:pt x="207" y="336"/>
                  <a:pt x="171" y="340"/>
                  <a:pt x="148" y="327"/>
                </a:cubicBezTo>
                <a:cubicBezTo>
                  <a:pt x="39" y="268"/>
                  <a:pt x="39" y="268"/>
                  <a:pt x="39" y="268"/>
                </a:cubicBezTo>
                <a:cubicBezTo>
                  <a:pt x="15" y="255"/>
                  <a:pt x="0" y="222"/>
                  <a:pt x="5" y="196"/>
                </a:cubicBezTo>
                <a:cubicBezTo>
                  <a:pt x="28" y="73"/>
                  <a:pt x="28" y="73"/>
                  <a:pt x="28" y="73"/>
                </a:cubicBezTo>
                <a:cubicBezTo>
                  <a:pt x="33" y="47"/>
                  <a:pt x="59" y="22"/>
                  <a:pt x="86" y="19"/>
                </a:cubicBezTo>
                <a:cubicBezTo>
                  <a:pt x="209" y="3"/>
                  <a:pt x="209" y="3"/>
                  <a:pt x="209" y="3"/>
                </a:cubicBezTo>
                <a:cubicBezTo>
                  <a:pt x="236" y="0"/>
                  <a:pt x="267" y="17"/>
                  <a:pt x="279" y="41"/>
                </a:cubicBezTo>
                <a:cubicBezTo>
                  <a:pt x="332" y="154"/>
                  <a:pt x="332" y="154"/>
                  <a:pt x="332" y="154"/>
                </a:cubicBezTo>
                <a:cubicBezTo>
                  <a:pt x="344" y="178"/>
                  <a:pt x="337" y="213"/>
                  <a:pt x="317" y="232"/>
                </a:cubicBezTo>
                <a:lnTo>
                  <a:pt x="227" y="317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2" name="Freeform 31"/>
          <p:cNvSpPr/>
          <p:nvPr/>
        </p:nvSpPr>
        <p:spPr bwMode="auto">
          <a:xfrm rot="19800000">
            <a:off x="1531182" y="4887461"/>
            <a:ext cx="311267" cy="313212"/>
          </a:xfrm>
          <a:custGeom>
            <a:avLst/>
            <a:gdLst>
              <a:gd name="T0" fmla="*/ 227 w 344"/>
              <a:gd name="T1" fmla="*/ 317 h 340"/>
              <a:gd name="T2" fmla="*/ 148 w 344"/>
              <a:gd name="T3" fmla="*/ 327 h 340"/>
              <a:gd name="T4" fmla="*/ 39 w 344"/>
              <a:gd name="T5" fmla="*/ 268 h 340"/>
              <a:gd name="T6" fmla="*/ 5 w 344"/>
              <a:gd name="T7" fmla="*/ 196 h 340"/>
              <a:gd name="T8" fmla="*/ 28 w 344"/>
              <a:gd name="T9" fmla="*/ 73 h 340"/>
              <a:gd name="T10" fmla="*/ 86 w 344"/>
              <a:gd name="T11" fmla="*/ 19 h 340"/>
              <a:gd name="T12" fmla="*/ 209 w 344"/>
              <a:gd name="T13" fmla="*/ 3 h 340"/>
              <a:gd name="T14" fmla="*/ 279 w 344"/>
              <a:gd name="T15" fmla="*/ 41 h 340"/>
              <a:gd name="T16" fmla="*/ 332 w 344"/>
              <a:gd name="T17" fmla="*/ 154 h 340"/>
              <a:gd name="T18" fmla="*/ 317 w 344"/>
              <a:gd name="T19" fmla="*/ 232 h 340"/>
              <a:gd name="T20" fmla="*/ 227 w 344"/>
              <a:gd name="T21" fmla="*/ 31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4" h="340">
                <a:moveTo>
                  <a:pt x="227" y="317"/>
                </a:moveTo>
                <a:cubicBezTo>
                  <a:pt x="207" y="336"/>
                  <a:pt x="171" y="340"/>
                  <a:pt x="148" y="327"/>
                </a:cubicBezTo>
                <a:cubicBezTo>
                  <a:pt x="39" y="268"/>
                  <a:pt x="39" y="268"/>
                  <a:pt x="39" y="268"/>
                </a:cubicBezTo>
                <a:cubicBezTo>
                  <a:pt x="15" y="255"/>
                  <a:pt x="0" y="222"/>
                  <a:pt x="5" y="196"/>
                </a:cubicBezTo>
                <a:cubicBezTo>
                  <a:pt x="28" y="73"/>
                  <a:pt x="28" y="73"/>
                  <a:pt x="28" y="73"/>
                </a:cubicBezTo>
                <a:cubicBezTo>
                  <a:pt x="33" y="47"/>
                  <a:pt x="59" y="22"/>
                  <a:pt x="86" y="19"/>
                </a:cubicBezTo>
                <a:cubicBezTo>
                  <a:pt x="209" y="3"/>
                  <a:pt x="209" y="3"/>
                  <a:pt x="209" y="3"/>
                </a:cubicBezTo>
                <a:cubicBezTo>
                  <a:pt x="236" y="0"/>
                  <a:pt x="267" y="17"/>
                  <a:pt x="279" y="41"/>
                </a:cubicBezTo>
                <a:cubicBezTo>
                  <a:pt x="332" y="154"/>
                  <a:pt x="332" y="154"/>
                  <a:pt x="332" y="154"/>
                </a:cubicBezTo>
                <a:cubicBezTo>
                  <a:pt x="344" y="178"/>
                  <a:pt x="337" y="213"/>
                  <a:pt x="317" y="232"/>
                </a:cubicBezTo>
                <a:lnTo>
                  <a:pt x="227" y="317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3" name="Freeform 31"/>
          <p:cNvSpPr/>
          <p:nvPr/>
        </p:nvSpPr>
        <p:spPr bwMode="auto">
          <a:xfrm rot="19800000">
            <a:off x="5798006" y="3459125"/>
            <a:ext cx="311267" cy="313212"/>
          </a:xfrm>
          <a:custGeom>
            <a:avLst/>
            <a:gdLst>
              <a:gd name="T0" fmla="*/ 227 w 344"/>
              <a:gd name="T1" fmla="*/ 317 h 340"/>
              <a:gd name="T2" fmla="*/ 148 w 344"/>
              <a:gd name="T3" fmla="*/ 327 h 340"/>
              <a:gd name="T4" fmla="*/ 39 w 344"/>
              <a:gd name="T5" fmla="*/ 268 h 340"/>
              <a:gd name="T6" fmla="*/ 5 w 344"/>
              <a:gd name="T7" fmla="*/ 196 h 340"/>
              <a:gd name="T8" fmla="*/ 28 w 344"/>
              <a:gd name="T9" fmla="*/ 73 h 340"/>
              <a:gd name="T10" fmla="*/ 86 w 344"/>
              <a:gd name="T11" fmla="*/ 19 h 340"/>
              <a:gd name="T12" fmla="*/ 209 w 344"/>
              <a:gd name="T13" fmla="*/ 3 h 340"/>
              <a:gd name="T14" fmla="*/ 279 w 344"/>
              <a:gd name="T15" fmla="*/ 41 h 340"/>
              <a:gd name="T16" fmla="*/ 332 w 344"/>
              <a:gd name="T17" fmla="*/ 154 h 340"/>
              <a:gd name="T18" fmla="*/ 317 w 344"/>
              <a:gd name="T19" fmla="*/ 232 h 340"/>
              <a:gd name="T20" fmla="*/ 227 w 344"/>
              <a:gd name="T21" fmla="*/ 31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4" h="340">
                <a:moveTo>
                  <a:pt x="227" y="317"/>
                </a:moveTo>
                <a:cubicBezTo>
                  <a:pt x="207" y="336"/>
                  <a:pt x="171" y="340"/>
                  <a:pt x="148" y="327"/>
                </a:cubicBezTo>
                <a:cubicBezTo>
                  <a:pt x="39" y="268"/>
                  <a:pt x="39" y="268"/>
                  <a:pt x="39" y="268"/>
                </a:cubicBezTo>
                <a:cubicBezTo>
                  <a:pt x="15" y="255"/>
                  <a:pt x="0" y="222"/>
                  <a:pt x="5" y="196"/>
                </a:cubicBezTo>
                <a:cubicBezTo>
                  <a:pt x="28" y="73"/>
                  <a:pt x="28" y="73"/>
                  <a:pt x="28" y="73"/>
                </a:cubicBezTo>
                <a:cubicBezTo>
                  <a:pt x="33" y="47"/>
                  <a:pt x="59" y="22"/>
                  <a:pt x="86" y="19"/>
                </a:cubicBezTo>
                <a:cubicBezTo>
                  <a:pt x="209" y="3"/>
                  <a:pt x="209" y="3"/>
                  <a:pt x="209" y="3"/>
                </a:cubicBezTo>
                <a:cubicBezTo>
                  <a:pt x="236" y="0"/>
                  <a:pt x="267" y="17"/>
                  <a:pt x="279" y="41"/>
                </a:cubicBezTo>
                <a:cubicBezTo>
                  <a:pt x="332" y="154"/>
                  <a:pt x="332" y="154"/>
                  <a:pt x="332" y="154"/>
                </a:cubicBezTo>
                <a:cubicBezTo>
                  <a:pt x="344" y="178"/>
                  <a:pt x="337" y="213"/>
                  <a:pt x="317" y="232"/>
                </a:cubicBezTo>
                <a:lnTo>
                  <a:pt x="227" y="317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4" name="Freeform 31"/>
          <p:cNvSpPr/>
          <p:nvPr/>
        </p:nvSpPr>
        <p:spPr bwMode="auto">
          <a:xfrm rot="19800000">
            <a:off x="5747897" y="4952879"/>
            <a:ext cx="311267" cy="313212"/>
          </a:xfrm>
          <a:custGeom>
            <a:avLst/>
            <a:gdLst>
              <a:gd name="T0" fmla="*/ 227 w 344"/>
              <a:gd name="T1" fmla="*/ 317 h 340"/>
              <a:gd name="T2" fmla="*/ 148 w 344"/>
              <a:gd name="T3" fmla="*/ 327 h 340"/>
              <a:gd name="T4" fmla="*/ 39 w 344"/>
              <a:gd name="T5" fmla="*/ 268 h 340"/>
              <a:gd name="T6" fmla="*/ 5 w 344"/>
              <a:gd name="T7" fmla="*/ 196 h 340"/>
              <a:gd name="T8" fmla="*/ 28 w 344"/>
              <a:gd name="T9" fmla="*/ 73 h 340"/>
              <a:gd name="T10" fmla="*/ 86 w 344"/>
              <a:gd name="T11" fmla="*/ 19 h 340"/>
              <a:gd name="T12" fmla="*/ 209 w 344"/>
              <a:gd name="T13" fmla="*/ 3 h 340"/>
              <a:gd name="T14" fmla="*/ 279 w 344"/>
              <a:gd name="T15" fmla="*/ 41 h 340"/>
              <a:gd name="T16" fmla="*/ 332 w 344"/>
              <a:gd name="T17" fmla="*/ 154 h 340"/>
              <a:gd name="T18" fmla="*/ 317 w 344"/>
              <a:gd name="T19" fmla="*/ 232 h 340"/>
              <a:gd name="T20" fmla="*/ 227 w 344"/>
              <a:gd name="T21" fmla="*/ 31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4" h="340">
                <a:moveTo>
                  <a:pt x="227" y="317"/>
                </a:moveTo>
                <a:cubicBezTo>
                  <a:pt x="207" y="336"/>
                  <a:pt x="171" y="340"/>
                  <a:pt x="148" y="327"/>
                </a:cubicBezTo>
                <a:cubicBezTo>
                  <a:pt x="39" y="268"/>
                  <a:pt x="39" y="268"/>
                  <a:pt x="39" y="268"/>
                </a:cubicBezTo>
                <a:cubicBezTo>
                  <a:pt x="15" y="255"/>
                  <a:pt x="0" y="222"/>
                  <a:pt x="5" y="196"/>
                </a:cubicBezTo>
                <a:cubicBezTo>
                  <a:pt x="28" y="73"/>
                  <a:pt x="28" y="73"/>
                  <a:pt x="28" y="73"/>
                </a:cubicBezTo>
                <a:cubicBezTo>
                  <a:pt x="33" y="47"/>
                  <a:pt x="59" y="22"/>
                  <a:pt x="86" y="19"/>
                </a:cubicBezTo>
                <a:cubicBezTo>
                  <a:pt x="209" y="3"/>
                  <a:pt x="209" y="3"/>
                  <a:pt x="209" y="3"/>
                </a:cubicBezTo>
                <a:cubicBezTo>
                  <a:pt x="236" y="0"/>
                  <a:pt x="267" y="17"/>
                  <a:pt x="279" y="41"/>
                </a:cubicBezTo>
                <a:cubicBezTo>
                  <a:pt x="332" y="154"/>
                  <a:pt x="332" y="154"/>
                  <a:pt x="332" y="154"/>
                </a:cubicBezTo>
                <a:cubicBezTo>
                  <a:pt x="344" y="178"/>
                  <a:pt x="337" y="213"/>
                  <a:pt x="317" y="232"/>
                </a:cubicBezTo>
                <a:lnTo>
                  <a:pt x="227" y="317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5" name="Freeform 31"/>
          <p:cNvSpPr/>
          <p:nvPr/>
        </p:nvSpPr>
        <p:spPr bwMode="auto">
          <a:xfrm rot="19800000">
            <a:off x="4953081" y="2004677"/>
            <a:ext cx="311267" cy="313212"/>
          </a:xfrm>
          <a:custGeom>
            <a:avLst/>
            <a:gdLst>
              <a:gd name="T0" fmla="*/ 227 w 344"/>
              <a:gd name="T1" fmla="*/ 317 h 340"/>
              <a:gd name="T2" fmla="*/ 148 w 344"/>
              <a:gd name="T3" fmla="*/ 327 h 340"/>
              <a:gd name="T4" fmla="*/ 39 w 344"/>
              <a:gd name="T5" fmla="*/ 268 h 340"/>
              <a:gd name="T6" fmla="*/ 5 w 344"/>
              <a:gd name="T7" fmla="*/ 196 h 340"/>
              <a:gd name="T8" fmla="*/ 28 w 344"/>
              <a:gd name="T9" fmla="*/ 73 h 340"/>
              <a:gd name="T10" fmla="*/ 86 w 344"/>
              <a:gd name="T11" fmla="*/ 19 h 340"/>
              <a:gd name="T12" fmla="*/ 209 w 344"/>
              <a:gd name="T13" fmla="*/ 3 h 340"/>
              <a:gd name="T14" fmla="*/ 279 w 344"/>
              <a:gd name="T15" fmla="*/ 41 h 340"/>
              <a:gd name="T16" fmla="*/ 332 w 344"/>
              <a:gd name="T17" fmla="*/ 154 h 340"/>
              <a:gd name="T18" fmla="*/ 317 w 344"/>
              <a:gd name="T19" fmla="*/ 232 h 340"/>
              <a:gd name="T20" fmla="*/ 227 w 344"/>
              <a:gd name="T21" fmla="*/ 31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4" h="340">
                <a:moveTo>
                  <a:pt x="227" y="317"/>
                </a:moveTo>
                <a:cubicBezTo>
                  <a:pt x="207" y="336"/>
                  <a:pt x="171" y="340"/>
                  <a:pt x="148" y="327"/>
                </a:cubicBezTo>
                <a:cubicBezTo>
                  <a:pt x="39" y="268"/>
                  <a:pt x="39" y="268"/>
                  <a:pt x="39" y="268"/>
                </a:cubicBezTo>
                <a:cubicBezTo>
                  <a:pt x="15" y="255"/>
                  <a:pt x="0" y="222"/>
                  <a:pt x="5" y="196"/>
                </a:cubicBezTo>
                <a:cubicBezTo>
                  <a:pt x="28" y="73"/>
                  <a:pt x="28" y="73"/>
                  <a:pt x="28" y="73"/>
                </a:cubicBezTo>
                <a:cubicBezTo>
                  <a:pt x="33" y="47"/>
                  <a:pt x="59" y="22"/>
                  <a:pt x="86" y="19"/>
                </a:cubicBezTo>
                <a:cubicBezTo>
                  <a:pt x="209" y="3"/>
                  <a:pt x="209" y="3"/>
                  <a:pt x="209" y="3"/>
                </a:cubicBezTo>
                <a:cubicBezTo>
                  <a:pt x="236" y="0"/>
                  <a:pt x="267" y="17"/>
                  <a:pt x="279" y="41"/>
                </a:cubicBezTo>
                <a:cubicBezTo>
                  <a:pt x="332" y="154"/>
                  <a:pt x="332" y="154"/>
                  <a:pt x="332" y="154"/>
                </a:cubicBezTo>
                <a:cubicBezTo>
                  <a:pt x="344" y="178"/>
                  <a:pt x="337" y="213"/>
                  <a:pt x="317" y="232"/>
                </a:cubicBezTo>
                <a:lnTo>
                  <a:pt x="227" y="317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26" name="TextBox 44"/>
          <p:cNvSpPr txBox="1"/>
          <p:nvPr/>
        </p:nvSpPr>
        <p:spPr>
          <a:xfrm>
            <a:off x="4579042" y="2446748"/>
            <a:ext cx="1949583" cy="287258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baseline="-3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活着的人</a:t>
            </a:r>
          </a:p>
        </p:txBody>
      </p:sp>
      <p:sp>
        <p:nvSpPr>
          <p:cNvPr id="27" name="TextBox 44"/>
          <p:cNvSpPr txBox="1"/>
          <p:nvPr/>
        </p:nvSpPr>
        <p:spPr>
          <a:xfrm>
            <a:off x="5754698" y="3931322"/>
            <a:ext cx="1901438" cy="287258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baseline="-3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商人</a:t>
            </a:r>
          </a:p>
        </p:txBody>
      </p:sp>
      <p:sp>
        <p:nvSpPr>
          <p:cNvPr id="28" name="TextBox 44"/>
          <p:cNvSpPr txBox="1"/>
          <p:nvPr/>
        </p:nvSpPr>
        <p:spPr>
          <a:xfrm>
            <a:off x="5335772" y="5425920"/>
            <a:ext cx="2457408" cy="287258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baseline="-3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做学问的人</a:t>
            </a:r>
          </a:p>
        </p:txBody>
      </p:sp>
      <p:sp>
        <p:nvSpPr>
          <p:cNvPr id="29" name="TextBox 44"/>
          <p:cNvSpPr txBox="1"/>
          <p:nvPr/>
        </p:nvSpPr>
        <p:spPr>
          <a:xfrm>
            <a:off x="1010786" y="2757411"/>
            <a:ext cx="1638529" cy="287258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baseline="-3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绝大多数的人</a:t>
            </a:r>
          </a:p>
        </p:txBody>
      </p:sp>
      <p:sp>
        <p:nvSpPr>
          <p:cNvPr id="30" name="TextBox 44"/>
          <p:cNvSpPr txBox="1"/>
          <p:nvPr/>
        </p:nvSpPr>
        <p:spPr>
          <a:xfrm>
            <a:off x="1090989" y="5312264"/>
            <a:ext cx="2457408" cy="287258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baseline="-3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无聊的人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305675" y="375178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</a:t>
            </a: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791" y="2232441"/>
            <a:ext cx="4339820" cy="33977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accel="42000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2" accel="42000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2" accel="42000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8" accel="42000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" presetClass="entr" presetSubtype="8" accel="42000" decel="5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89105" y="234237"/>
            <a:ext cx="50682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什么是时间 体会时间</a:t>
            </a:r>
          </a:p>
        </p:txBody>
      </p:sp>
      <p:sp>
        <p:nvSpPr>
          <p:cNvPr id="3" name="矩形 2"/>
          <p:cNvSpPr/>
          <p:nvPr/>
        </p:nvSpPr>
        <p:spPr>
          <a:xfrm>
            <a:off x="1002343" y="1834474"/>
            <a:ext cx="682557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想要体会：“一年”有多少价值，可以去问一个失败重修的学生；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想要体会“一月”有多少价值，可以去问一个不幸早产的母亲；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想要体会“一周”有多少价值，可以去问一个定期周刊的编辑；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想要体会“一天”有多少价值，可以去问“一闭一睁”的小沈阳；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想要体会“一小时”有多少价值，可以去问一对等待相聚的恋人；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想要体会“一分钟”有多少价值，可以去问一个错过火车得了恋人；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想要体会“一秒钟”有多少价值，可以去问一个死里逃生的幸运儿；</a:t>
            </a:r>
          </a:p>
          <a:p>
            <a:pPr marL="285750" indent="-285750">
              <a:lnSpc>
                <a:spcPct val="200000"/>
              </a:lnSpc>
              <a:buFont typeface="Wingdings" panose="05000000000000000000"/>
              <a:buChar char="ü"/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想要体会“一毫秒“有多少价值，可以去问一个错失金牌的运动员。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9101" y="1311254"/>
            <a:ext cx="3126124" cy="4717492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600259" y="245391"/>
            <a:ext cx="50682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时间有哪些特性</a:t>
            </a:r>
          </a:p>
        </p:txBody>
      </p:sp>
      <p:sp>
        <p:nvSpPr>
          <p:cNvPr id="23" name="Freeform 5"/>
          <p:cNvSpPr/>
          <p:nvPr/>
        </p:nvSpPr>
        <p:spPr bwMode="auto">
          <a:xfrm>
            <a:off x="5173139" y="3184365"/>
            <a:ext cx="2017300" cy="3681601"/>
          </a:xfrm>
          <a:custGeom>
            <a:avLst/>
            <a:gdLst/>
            <a:ahLst/>
            <a:cxnLst>
              <a:cxn ang="0">
                <a:pos x="173" y="908"/>
              </a:cxn>
              <a:cxn ang="0">
                <a:pos x="187" y="613"/>
              </a:cxn>
              <a:cxn ang="0">
                <a:pos x="0" y="357"/>
              </a:cxn>
              <a:cxn ang="0">
                <a:pos x="0" y="357"/>
              </a:cxn>
              <a:cxn ang="0">
                <a:pos x="203" y="547"/>
              </a:cxn>
              <a:cxn ang="0">
                <a:pos x="230" y="0"/>
              </a:cxn>
              <a:cxn ang="0">
                <a:pos x="255" y="237"/>
              </a:cxn>
              <a:cxn ang="0">
                <a:pos x="271" y="439"/>
              </a:cxn>
              <a:cxn ang="0">
                <a:pos x="496" y="295"/>
              </a:cxn>
              <a:cxn ang="0">
                <a:pos x="496" y="295"/>
              </a:cxn>
              <a:cxn ang="0">
                <a:pos x="291" y="500"/>
              </a:cxn>
              <a:cxn ang="0">
                <a:pos x="282" y="660"/>
              </a:cxn>
              <a:cxn ang="0">
                <a:pos x="307" y="905"/>
              </a:cxn>
              <a:cxn ang="0">
                <a:pos x="173" y="908"/>
              </a:cxn>
            </a:cxnLst>
            <a:rect l="0" t="0" r="r" b="b"/>
            <a:pathLst>
              <a:path w="496" h="908">
                <a:moveTo>
                  <a:pt x="173" y="908"/>
                </a:moveTo>
                <a:cubicBezTo>
                  <a:pt x="173" y="908"/>
                  <a:pt x="208" y="680"/>
                  <a:pt x="187" y="613"/>
                </a:cubicBezTo>
                <a:cubicBezTo>
                  <a:pt x="0" y="357"/>
                  <a:pt x="0" y="357"/>
                  <a:pt x="0" y="357"/>
                </a:cubicBezTo>
                <a:cubicBezTo>
                  <a:pt x="0" y="357"/>
                  <a:pt x="0" y="357"/>
                  <a:pt x="0" y="357"/>
                </a:cubicBezTo>
                <a:cubicBezTo>
                  <a:pt x="203" y="547"/>
                  <a:pt x="203" y="547"/>
                  <a:pt x="203" y="547"/>
                </a:cubicBezTo>
                <a:cubicBezTo>
                  <a:pt x="230" y="0"/>
                  <a:pt x="230" y="0"/>
                  <a:pt x="230" y="0"/>
                </a:cubicBezTo>
                <a:cubicBezTo>
                  <a:pt x="255" y="237"/>
                  <a:pt x="255" y="237"/>
                  <a:pt x="255" y="237"/>
                </a:cubicBezTo>
                <a:cubicBezTo>
                  <a:pt x="271" y="439"/>
                  <a:pt x="271" y="439"/>
                  <a:pt x="271" y="439"/>
                </a:cubicBezTo>
                <a:cubicBezTo>
                  <a:pt x="496" y="295"/>
                  <a:pt x="496" y="295"/>
                  <a:pt x="496" y="295"/>
                </a:cubicBezTo>
                <a:cubicBezTo>
                  <a:pt x="496" y="295"/>
                  <a:pt x="496" y="295"/>
                  <a:pt x="496" y="295"/>
                </a:cubicBezTo>
                <a:cubicBezTo>
                  <a:pt x="291" y="500"/>
                  <a:pt x="291" y="500"/>
                  <a:pt x="291" y="500"/>
                </a:cubicBezTo>
                <a:cubicBezTo>
                  <a:pt x="291" y="500"/>
                  <a:pt x="268" y="500"/>
                  <a:pt x="282" y="660"/>
                </a:cubicBezTo>
                <a:cubicBezTo>
                  <a:pt x="295" y="819"/>
                  <a:pt x="307" y="905"/>
                  <a:pt x="307" y="905"/>
                </a:cubicBezTo>
                <a:lnTo>
                  <a:pt x="173" y="90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55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78822" y="2872221"/>
            <a:ext cx="3276080" cy="10078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zh-CN"/>
            </a:defPPr>
            <a:lvl1pPr indent="0" algn="r">
              <a:lnSpc>
                <a:spcPct val="113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6pPr>
            <a:lvl7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7pPr>
            <a:lvl8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8pPr>
            <a:lvl9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任何一项活动都有懒于时间的堆砌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985369" y="251983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不可取代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002585" y="4340624"/>
            <a:ext cx="3033063" cy="7051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zh-CN"/>
            </a:defPPr>
            <a:lvl1pPr indent="0" algn="r">
              <a:lnSpc>
                <a:spcPct val="113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6pPr>
            <a:lvl7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7pPr>
            <a:lvl8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8pPr>
            <a:lvl9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600"/>
            </a:lvl9pPr>
          </a:lstStyle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天可补，海可填，南山可移，日月既往，不可复追。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996252" y="398823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不可再生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46306" y="4340624"/>
            <a:ext cx="3367039" cy="7051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indent="0">
              <a:lnSpc>
                <a:spcPct val="15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6pPr>
            <a:lvl7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7pPr>
            <a:lvl8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8pPr>
            <a:lvl9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9pPr>
          </a:lstStyle>
          <a:p>
            <a:pPr algn="r">
              <a:lnSpc>
                <a:spcPct val="113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论愿不愿意，我们都必须浪费时间。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3002756" y="3988237"/>
            <a:ext cx="1287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无法节流 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018741" y="2872221"/>
            <a:ext cx="3194604" cy="3735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indent="0">
              <a:lnSpc>
                <a:spcPct val="15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6pPr>
            <a:lvl7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7pPr>
            <a:lvl8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8pPr>
            <a:lvl9pPr indent="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CN" sz="1600"/>
            </a:lvl9pPr>
          </a:lstStyle>
          <a:p>
            <a:pPr algn="r">
              <a:lnSpc>
                <a:spcPct val="113000"/>
              </a:lnSpc>
              <a:spcBef>
                <a:spcPts val="0"/>
              </a:spcBef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时间的供给量是固定不变的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r">
              <a:lnSpc>
                <a:spcPct val="113000"/>
              </a:lnSpc>
              <a:spcBef>
                <a:spcPts val="0"/>
              </a:spcBef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002756" y="251983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无法开源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6710476" y="2627515"/>
            <a:ext cx="1113973" cy="1113971"/>
            <a:chOff x="6710476" y="1888212"/>
            <a:chExt cx="1113973" cy="1113971"/>
          </a:xfrm>
          <a:solidFill>
            <a:schemeClr val="accent2"/>
          </a:solidFill>
        </p:grpSpPr>
        <p:sp>
          <p:nvSpPr>
            <p:cNvPr id="35" name="Oval 13"/>
            <p:cNvSpPr/>
            <p:nvPr/>
          </p:nvSpPr>
          <p:spPr>
            <a:xfrm>
              <a:off x="6710476" y="1888212"/>
              <a:ext cx="1113973" cy="111397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B3F4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6" name="Group 55"/>
            <p:cNvGrpSpPr/>
            <p:nvPr/>
          </p:nvGrpSpPr>
          <p:grpSpPr>
            <a:xfrm>
              <a:off x="7004202" y="2137989"/>
              <a:ext cx="526521" cy="518164"/>
              <a:chOff x="1587575" y="2265358"/>
              <a:chExt cx="314468" cy="309477"/>
            </a:xfrm>
            <a:grpFill/>
          </p:grpSpPr>
          <p:sp>
            <p:nvSpPr>
              <p:cNvPr id="37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4367552" y="2627515"/>
            <a:ext cx="1113973" cy="1113971"/>
            <a:chOff x="4367552" y="1888212"/>
            <a:chExt cx="1113973" cy="1113971"/>
          </a:xfrm>
          <a:solidFill>
            <a:schemeClr val="accent2"/>
          </a:solidFill>
        </p:grpSpPr>
        <p:sp>
          <p:nvSpPr>
            <p:cNvPr id="40" name="Oval 14"/>
            <p:cNvSpPr/>
            <p:nvPr/>
          </p:nvSpPr>
          <p:spPr>
            <a:xfrm>
              <a:off x="4367552" y="1888212"/>
              <a:ext cx="1113973" cy="111397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B3F4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62"/>
            <p:cNvSpPr>
              <a:spLocks noEditPoints="1"/>
            </p:cNvSpPr>
            <p:nvPr/>
          </p:nvSpPr>
          <p:spPr bwMode="auto">
            <a:xfrm>
              <a:off x="4764643" y="2181656"/>
              <a:ext cx="319790" cy="430830"/>
            </a:xfrm>
            <a:custGeom>
              <a:avLst/>
              <a:gdLst>
                <a:gd name="T0" fmla="*/ 108 w 108"/>
                <a:gd name="T1" fmla="*/ 145 h 145"/>
                <a:gd name="T2" fmla="*/ 0 w 108"/>
                <a:gd name="T3" fmla="*/ 145 h 145"/>
                <a:gd name="T4" fmla="*/ 0 w 108"/>
                <a:gd name="T5" fmla="*/ 136 h 145"/>
                <a:gd name="T6" fmla="*/ 13 w 108"/>
                <a:gd name="T7" fmla="*/ 125 h 145"/>
                <a:gd name="T8" fmla="*/ 96 w 108"/>
                <a:gd name="T9" fmla="*/ 125 h 145"/>
                <a:gd name="T10" fmla="*/ 108 w 108"/>
                <a:gd name="T11" fmla="*/ 135 h 145"/>
                <a:gd name="T12" fmla="*/ 108 w 108"/>
                <a:gd name="T13" fmla="*/ 145 h 145"/>
                <a:gd name="T14" fmla="*/ 16 w 108"/>
                <a:gd name="T15" fmla="*/ 116 h 145"/>
                <a:gd name="T16" fmla="*/ 24 w 108"/>
                <a:gd name="T17" fmla="*/ 91 h 145"/>
                <a:gd name="T18" fmla="*/ 85 w 108"/>
                <a:gd name="T19" fmla="*/ 91 h 145"/>
                <a:gd name="T20" fmla="*/ 92 w 108"/>
                <a:gd name="T21" fmla="*/ 116 h 145"/>
                <a:gd name="T22" fmla="*/ 16 w 108"/>
                <a:gd name="T23" fmla="*/ 116 h 145"/>
                <a:gd name="T24" fmla="*/ 28 w 108"/>
                <a:gd name="T25" fmla="*/ 76 h 145"/>
                <a:gd name="T26" fmla="*/ 36 w 108"/>
                <a:gd name="T27" fmla="*/ 51 h 145"/>
                <a:gd name="T28" fmla="*/ 72 w 108"/>
                <a:gd name="T29" fmla="*/ 51 h 145"/>
                <a:gd name="T30" fmla="*/ 80 w 108"/>
                <a:gd name="T31" fmla="*/ 76 h 145"/>
                <a:gd name="T32" fmla="*/ 28 w 108"/>
                <a:gd name="T33" fmla="*/ 76 h 145"/>
                <a:gd name="T34" fmla="*/ 48 w 108"/>
                <a:gd name="T35" fmla="*/ 12 h 145"/>
                <a:gd name="T36" fmla="*/ 60 w 108"/>
                <a:gd name="T37" fmla="*/ 12 h 145"/>
                <a:gd name="T38" fmla="*/ 67 w 108"/>
                <a:gd name="T39" fmla="*/ 37 h 145"/>
                <a:gd name="T40" fmla="*/ 41 w 108"/>
                <a:gd name="T41" fmla="*/ 37 h 145"/>
                <a:gd name="T42" fmla="*/ 48 w 108"/>
                <a:gd name="T43" fmla="*/ 1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45">
                  <a:moveTo>
                    <a:pt x="108" y="145"/>
                  </a:moveTo>
                  <a:cubicBezTo>
                    <a:pt x="0" y="145"/>
                    <a:pt x="0" y="145"/>
                    <a:pt x="0" y="145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13" y="125"/>
                    <a:pt x="13" y="125"/>
                    <a:pt x="13" y="125"/>
                  </a:cubicBezTo>
                  <a:cubicBezTo>
                    <a:pt x="96" y="125"/>
                    <a:pt x="96" y="125"/>
                    <a:pt x="96" y="125"/>
                  </a:cubicBezTo>
                  <a:cubicBezTo>
                    <a:pt x="108" y="135"/>
                    <a:pt x="108" y="135"/>
                    <a:pt x="108" y="135"/>
                  </a:cubicBezTo>
                  <a:lnTo>
                    <a:pt x="108" y="145"/>
                  </a:lnTo>
                  <a:close/>
                  <a:moveTo>
                    <a:pt x="16" y="116"/>
                  </a:moveTo>
                  <a:cubicBezTo>
                    <a:pt x="24" y="91"/>
                    <a:pt x="24" y="91"/>
                    <a:pt x="24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92" y="116"/>
                    <a:pt x="92" y="116"/>
                    <a:pt x="92" y="116"/>
                  </a:cubicBezTo>
                  <a:lnTo>
                    <a:pt x="16" y="116"/>
                  </a:lnTo>
                  <a:close/>
                  <a:moveTo>
                    <a:pt x="28" y="76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28" y="76"/>
                  </a:lnTo>
                  <a:close/>
                  <a:moveTo>
                    <a:pt x="48" y="12"/>
                  </a:moveTo>
                  <a:cubicBezTo>
                    <a:pt x="48" y="12"/>
                    <a:pt x="54" y="0"/>
                    <a:pt x="60" y="12"/>
                  </a:cubicBezTo>
                  <a:cubicBezTo>
                    <a:pt x="67" y="37"/>
                    <a:pt x="67" y="37"/>
                    <a:pt x="67" y="37"/>
                  </a:cubicBezTo>
                  <a:cubicBezTo>
                    <a:pt x="41" y="37"/>
                    <a:pt x="41" y="37"/>
                    <a:pt x="41" y="37"/>
                  </a:cubicBezTo>
                  <a:lnTo>
                    <a:pt x="48" y="12"/>
                  </a:lnTo>
                  <a:close/>
                </a:path>
              </a:pathLst>
            </a:custGeom>
            <a:solidFill>
              <a:srgbClr val="2B3F4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153237" y="2090982"/>
            <a:ext cx="1788893" cy="1788891"/>
            <a:chOff x="5173139" y="1322888"/>
            <a:chExt cx="1788893" cy="1788891"/>
          </a:xfrm>
          <a:solidFill>
            <a:schemeClr val="accent1"/>
          </a:solidFill>
        </p:grpSpPr>
        <p:sp>
          <p:nvSpPr>
            <p:cNvPr id="43" name="Oval 11"/>
            <p:cNvSpPr/>
            <p:nvPr/>
          </p:nvSpPr>
          <p:spPr>
            <a:xfrm>
              <a:off x="5173139" y="1322888"/>
              <a:ext cx="1788893" cy="1788891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2B3F4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Group 47"/>
            <p:cNvGrpSpPr/>
            <p:nvPr/>
          </p:nvGrpSpPr>
          <p:grpSpPr>
            <a:xfrm>
              <a:off x="5744854" y="1812677"/>
              <a:ext cx="645463" cy="809312"/>
              <a:chOff x="5106627" y="2260366"/>
              <a:chExt cx="324452" cy="406813"/>
            </a:xfrm>
            <a:grpFill/>
          </p:grpSpPr>
          <p:sp>
            <p:nvSpPr>
              <p:cNvPr id="45" name="Freeform 80"/>
              <p:cNvSpPr/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Freeform 81"/>
              <p:cNvSpPr/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82"/>
              <p:cNvSpPr/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6339023" y="3495681"/>
            <a:ext cx="1459644" cy="1459644"/>
            <a:chOff x="6339023" y="2756378"/>
            <a:chExt cx="1459644" cy="1459644"/>
          </a:xfrm>
          <a:solidFill>
            <a:schemeClr val="accent2"/>
          </a:solidFill>
        </p:grpSpPr>
        <p:sp>
          <p:nvSpPr>
            <p:cNvPr id="50" name="Oval 12"/>
            <p:cNvSpPr/>
            <p:nvPr/>
          </p:nvSpPr>
          <p:spPr>
            <a:xfrm>
              <a:off x="6339023" y="2756378"/>
              <a:ext cx="1459644" cy="14596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B3F4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21920" rtlCol="0" anchor="ctr"/>
            <a:lstStyle/>
            <a:p>
              <a:pPr algn="ctr"/>
              <a:endParaRPr lang="en-US" sz="426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1" name="Group 101"/>
            <p:cNvGrpSpPr/>
            <p:nvPr/>
          </p:nvGrpSpPr>
          <p:grpSpPr>
            <a:xfrm>
              <a:off x="6726845" y="3144200"/>
              <a:ext cx="684000" cy="684000"/>
              <a:chOff x="6352022" y="2360197"/>
              <a:chExt cx="406813" cy="406813"/>
            </a:xfrm>
            <a:grpFill/>
          </p:grpSpPr>
          <p:sp>
            <p:nvSpPr>
              <p:cNvPr id="52" name="Freeform 39"/>
              <p:cNvSpPr>
                <a:spLocks noEditPoints="1"/>
              </p:cNvSpPr>
              <p:nvPr/>
            </p:nvSpPr>
            <p:spPr bwMode="auto">
              <a:xfrm>
                <a:off x="6352022" y="2360197"/>
                <a:ext cx="406813" cy="406813"/>
              </a:xfrm>
              <a:custGeom>
                <a:avLst/>
                <a:gdLst>
                  <a:gd name="T0" fmla="*/ 61 w 122"/>
                  <a:gd name="T1" fmla="*/ 0 h 122"/>
                  <a:gd name="T2" fmla="*/ 0 w 122"/>
                  <a:gd name="T3" fmla="*/ 61 h 122"/>
                  <a:gd name="T4" fmla="*/ 61 w 122"/>
                  <a:gd name="T5" fmla="*/ 122 h 122"/>
                  <a:gd name="T6" fmla="*/ 122 w 122"/>
                  <a:gd name="T7" fmla="*/ 61 h 122"/>
                  <a:gd name="T8" fmla="*/ 61 w 122"/>
                  <a:gd name="T9" fmla="*/ 0 h 122"/>
                  <a:gd name="T10" fmla="*/ 65 w 122"/>
                  <a:gd name="T11" fmla="*/ 109 h 122"/>
                  <a:gd name="T12" fmla="*/ 65 w 122"/>
                  <a:gd name="T13" fmla="*/ 102 h 122"/>
                  <a:gd name="T14" fmla="*/ 58 w 122"/>
                  <a:gd name="T15" fmla="*/ 102 h 122"/>
                  <a:gd name="T16" fmla="*/ 58 w 122"/>
                  <a:gd name="T17" fmla="*/ 109 h 122"/>
                  <a:gd name="T18" fmla="*/ 30 w 122"/>
                  <a:gd name="T19" fmla="*/ 97 h 122"/>
                  <a:gd name="T20" fmla="*/ 29 w 122"/>
                  <a:gd name="T21" fmla="*/ 97 h 122"/>
                  <a:gd name="T22" fmla="*/ 27 w 122"/>
                  <a:gd name="T23" fmla="*/ 95 h 122"/>
                  <a:gd name="T24" fmla="*/ 25 w 122"/>
                  <a:gd name="T25" fmla="*/ 93 h 122"/>
                  <a:gd name="T26" fmla="*/ 25 w 122"/>
                  <a:gd name="T27" fmla="*/ 92 h 122"/>
                  <a:gd name="T28" fmla="*/ 13 w 122"/>
                  <a:gd name="T29" fmla="*/ 64 h 122"/>
                  <a:gd name="T30" fmla="*/ 20 w 122"/>
                  <a:gd name="T31" fmla="*/ 64 h 122"/>
                  <a:gd name="T32" fmla="*/ 20 w 122"/>
                  <a:gd name="T33" fmla="*/ 57 h 122"/>
                  <a:gd name="T34" fmla="*/ 13 w 122"/>
                  <a:gd name="T35" fmla="*/ 57 h 122"/>
                  <a:gd name="T36" fmla="*/ 58 w 122"/>
                  <a:gd name="T37" fmla="*/ 13 h 122"/>
                  <a:gd name="T38" fmla="*/ 58 w 122"/>
                  <a:gd name="T39" fmla="*/ 20 h 122"/>
                  <a:gd name="T40" fmla="*/ 65 w 122"/>
                  <a:gd name="T41" fmla="*/ 20 h 122"/>
                  <a:gd name="T42" fmla="*/ 65 w 122"/>
                  <a:gd name="T43" fmla="*/ 13 h 122"/>
                  <a:gd name="T44" fmla="*/ 83 w 122"/>
                  <a:gd name="T45" fmla="*/ 18 h 122"/>
                  <a:gd name="T46" fmla="*/ 83 w 122"/>
                  <a:gd name="T47" fmla="*/ 18 h 122"/>
                  <a:gd name="T48" fmla="*/ 87 w 122"/>
                  <a:gd name="T49" fmla="*/ 20 h 122"/>
                  <a:gd name="T50" fmla="*/ 88 w 122"/>
                  <a:gd name="T51" fmla="*/ 21 h 122"/>
                  <a:gd name="T52" fmla="*/ 90 w 122"/>
                  <a:gd name="T53" fmla="*/ 23 h 122"/>
                  <a:gd name="T54" fmla="*/ 91 w 122"/>
                  <a:gd name="T55" fmla="*/ 24 h 122"/>
                  <a:gd name="T56" fmla="*/ 94 w 122"/>
                  <a:gd name="T57" fmla="*/ 25 h 122"/>
                  <a:gd name="T58" fmla="*/ 95 w 122"/>
                  <a:gd name="T59" fmla="*/ 27 h 122"/>
                  <a:gd name="T60" fmla="*/ 97 w 122"/>
                  <a:gd name="T61" fmla="*/ 28 h 122"/>
                  <a:gd name="T62" fmla="*/ 98 w 122"/>
                  <a:gd name="T63" fmla="*/ 31 h 122"/>
                  <a:gd name="T64" fmla="*/ 99 w 122"/>
                  <a:gd name="T65" fmla="*/ 32 h 122"/>
                  <a:gd name="T66" fmla="*/ 101 w 122"/>
                  <a:gd name="T67" fmla="*/ 34 h 122"/>
                  <a:gd name="T68" fmla="*/ 102 w 122"/>
                  <a:gd name="T69" fmla="*/ 35 h 122"/>
                  <a:gd name="T70" fmla="*/ 104 w 122"/>
                  <a:gd name="T71" fmla="*/ 39 h 122"/>
                  <a:gd name="T72" fmla="*/ 104 w 122"/>
                  <a:gd name="T73" fmla="*/ 39 h 122"/>
                  <a:gd name="T74" fmla="*/ 109 w 122"/>
                  <a:gd name="T75" fmla="*/ 57 h 122"/>
                  <a:gd name="T76" fmla="*/ 102 w 122"/>
                  <a:gd name="T77" fmla="*/ 57 h 122"/>
                  <a:gd name="T78" fmla="*/ 102 w 122"/>
                  <a:gd name="T79" fmla="*/ 64 h 122"/>
                  <a:gd name="T80" fmla="*/ 109 w 122"/>
                  <a:gd name="T81" fmla="*/ 64 h 122"/>
                  <a:gd name="T82" fmla="*/ 65 w 122"/>
                  <a:gd name="T83" fmla="*/ 109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2" h="122">
                    <a:moveTo>
                      <a:pt x="61" y="0"/>
                    </a:moveTo>
                    <a:cubicBezTo>
                      <a:pt x="27" y="0"/>
                      <a:pt x="0" y="27"/>
                      <a:pt x="0" y="61"/>
                    </a:cubicBezTo>
                    <a:cubicBezTo>
                      <a:pt x="0" y="95"/>
                      <a:pt x="27" y="122"/>
                      <a:pt x="61" y="122"/>
                    </a:cubicBezTo>
                    <a:cubicBezTo>
                      <a:pt x="95" y="122"/>
                      <a:pt x="122" y="95"/>
                      <a:pt x="122" y="61"/>
                    </a:cubicBezTo>
                    <a:cubicBezTo>
                      <a:pt x="122" y="27"/>
                      <a:pt x="95" y="0"/>
                      <a:pt x="61" y="0"/>
                    </a:cubicBezTo>
                    <a:close/>
                    <a:moveTo>
                      <a:pt x="65" y="109"/>
                    </a:moveTo>
                    <a:cubicBezTo>
                      <a:pt x="65" y="102"/>
                      <a:pt x="65" y="102"/>
                      <a:pt x="65" y="102"/>
                    </a:cubicBezTo>
                    <a:cubicBezTo>
                      <a:pt x="58" y="102"/>
                      <a:pt x="58" y="102"/>
                      <a:pt x="58" y="102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47" y="108"/>
                      <a:pt x="37" y="104"/>
                      <a:pt x="30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8" y="96"/>
                      <a:pt x="28" y="95"/>
                      <a:pt x="27" y="95"/>
                    </a:cubicBezTo>
                    <a:cubicBezTo>
                      <a:pt x="27" y="94"/>
                      <a:pt x="26" y="94"/>
                      <a:pt x="25" y="93"/>
                    </a:cubicBezTo>
                    <a:cubicBezTo>
                      <a:pt x="25" y="93"/>
                      <a:pt x="25" y="93"/>
                      <a:pt x="25" y="92"/>
                    </a:cubicBezTo>
                    <a:cubicBezTo>
                      <a:pt x="18" y="85"/>
                      <a:pt x="14" y="75"/>
                      <a:pt x="13" y="64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57"/>
                      <a:pt x="20" y="57"/>
                      <a:pt x="20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5" y="34"/>
                      <a:pt x="34" y="15"/>
                      <a:pt x="58" y="13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71" y="14"/>
                      <a:pt x="77" y="15"/>
                      <a:pt x="83" y="18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6" y="20"/>
                      <a:pt x="87" y="20"/>
                    </a:cubicBezTo>
                    <a:cubicBezTo>
                      <a:pt x="87" y="20"/>
                      <a:pt x="87" y="21"/>
                      <a:pt x="88" y="21"/>
                    </a:cubicBezTo>
                    <a:cubicBezTo>
                      <a:pt x="88" y="21"/>
                      <a:pt x="89" y="22"/>
                      <a:pt x="90" y="23"/>
                    </a:cubicBezTo>
                    <a:cubicBezTo>
                      <a:pt x="91" y="23"/>
                      <a:pt x="91" y="23"/>
                      <a:pt x="91" y="24"/>
                    </a:cubicBezTo>
                    <a:cubicBezTo>
                      <a:pt x="92" y="24"/>
                      <a:pt x="93" y="25"/>
                      <a:pt x="94" y="25"/>
                    </a:cubicBezTo>
                    <a:cubicBezTo>
                      <a:pt x="94" y="26"/>
                      <a:pt x="95" y="26"/>
                      <a:pt x="95" y="27"/>
                    </a:cubicBezTo>
                    <a:cubicBezTo>
                      <a:pt x="96" y="27"/>
                      <a:pt x="96" y="28"/>
                      <a:pt x="97" y="28"/>
                    </a:cubicBezTo>
                    <a:cubicBezTo>
                      <a:pt x="97" y="29"/>
                      <a:pt x="98" y="30"/>
                      <a:pt x="98" y="31"/>
                    </a:cubicBezTo>
                    <a:cubicBezTo>
                      <a:pt x="99" y="31"/>
                      <a:pt x="99" y="31"/>
                      <a:pt x="99" y="32"/>
                    </a:cubicBezTo>
                    <a:cubicBezTo>
                      <a:pt x="100" y="33"/>
                      <a:pt x="101" y="34"/>
                      <a:pt x="101" y="34"/>
                    </a:cubicBezTo>
                    <a:cubicBezTo>
                      <a:pt x="101" y="35"/>
                      <a:pt x="102" y="35"/>
                      <a:pt x="102" y="35"/>
                    </a:cubicBezTo>
                    <a:cubicBezTo>
                      <a:pt x="102" y="36"/>
                      <a:pt x="103" y="37"/>
                      <a:pt x="104" y="39"/>
                    </a:cubicBezTo>
                    <a:cubicBezTo>
                      <a:pt x="104" y="39"/>
                      <a:pt x="104" y="39"/>
                      <a:pt x="104" y="39"/>
                    </a:cubicBezTo>
                    <a:cubicBezTo>
                      <a:pt x="107" y="45"/>
                      <a:pt x="108" y="51"/>
                      <a:pt x="109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2" y="64"/>
                      <a:pt x="102" y="64"/>
                      <a:pt x="102" y="64"/>
                    </a:cubicBezTo>
                    <a:cubicBezTo>
                      <a:pt x="109" y="64"/>
                      <a:pt x="109" y="64"/>
                      <a:pt x="109" y="64"/>
                    </a:cubicBezTo>
                    <a:cubicBezTo>
                      <a:pt x="107" y="88"/>
                      <a:pt x="88" y="107"/>
                      <a:pt x="65" y="109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40"/>
              <p:cNvSpPr>
                <a:spLocks noEditPoints="1"/>
              </p:cNvSpPr>
              <p:nvPr/>
            </p:nvSpPr>
            <p:spPr bwMode="auto">
              <a:xfrm>
                <a:off x="6506761" y="2460029"/>
                <a:ext cx="119797" cy="177201"/>
              </a:xfrm>
              <a:custGeom>
                <a:avLst/>
                <a:gdLst>
                  <a:gd name="T0" fmla="*/ 8 w 36"/>
                  <a:gd name="T1" fmla="*/ 29 h 53"/>
                  <a:gd name="T2" fmla="*/ 8 w 36"/>
                  <a:gd name="T3" fmla="*/ 29 h 53"/>
                  <a:gd name="T4" fmla="*/ 0 w 36"/>
                  <a:gd name="T5" fmla="*/ 53 h 53"/>
                  <a:gd name="T6" fmla="*/ 19 w 36"/>
                  <a:gd name="T7" fmla="*/ 36 h 53"/>
                  <a:gd name="T8" fmla="*/ 19 w 36"/>
                  <a:gd name="T9" fmla="*/ 36 h 53"/>
                  <a:gd name="T10" fmla="*/ 22 w 36"/>
                  <a:gd name="T11" fmla="*/ 33 h 53"/>
                  <a:gd name="T12" fmla="*/ 36 w 36"/>
                  <a:gd name="T13" fmla="*/ 0 h 53"/>
                  <a:gd name="T14" fmla="*/ 11 w 36"/>
                  <a:gd name="T15" fmla="*/ 25 h 53"/>
                  <a:gd name="T16" fmla="*/ 8 w 36"/>
                  <a:gd name="T17" fmla="*/ 29 h 53"/>
                  <a:gd name="T18" fmla="*/ 15 w 36"/>
                  <a:gd name="T19" fmla="*/ 28 h 53"/>
                  <a:gd name="T20" fmla="*/ 18 w 36"/>
                  <a:gd name="T21" fmla="*/ 31 h 53"/>
                  <a:gd name="T22" fmla="*/ 15 w 36"/>
                  <a:gd name="T23" fmla="*/ 34 h 53"/>
                  <a:gd name="T24" fmla="*/ 12 w 36"/>
                  <a:gd name="T25" fmla="*/ 31 h 53"/>
                  <a:gd name="T26" fmla="*/ 15 w 36"/>
                  <a:gd name="T27" fmla="*/ 2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53">
                    <a:moveTo>
                      <a:pt x="8" y="29"/>
                    </a:moveTo>
                    <a:cubicBezTo>
                      <a:pt x="8" y="29"/>
                      <a:pt x="8" y="29"/>
                      <a:pt x="8" y="29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1" y="35"/>
                      <a:pt x="22" y="33"/>
                      <a:pt x="22" y="33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6"/>
                      <a:pt x="9" y="28"/>
                      <a:pt x="8" y="29"/>
                    </a:cubicBezTo>
                    <a:close/>
                    <a:moveTo>
                      <a:pt x="15" y="28"/>
                    </a:moveTo>
                    <a:cubicBezTo>
                      <a:pt x="17" y="28"/>
                      <a:pt x="18" y="29"/>
                      <a:pt x="18" y="31"/>
                    </a:cubicBezTo>
                    <a:cubicBezTo>
                      <a:pt x="18" y="33"/>
                      <a:pt x="17" y="34"/>
                      <a:pt x="15" y="34"/>
                    </a:cubicBezTo>
                    <a:cubicBezTo>
                      <a:pt x="13" y="34"/>
                      <a:pt x="12" y="33"/>
                      <a:pt x="12" y="31"/>
                    </a:cubicBezTo>
                    <a:cubicBezTo>
                      <a:pt x="12" y="29"/>
                      <a:pt x="13" y="28"/>
                      <a:pt x="15" y="28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Oval 41"/>
              <p:cNvSpPr>
                <a:spLocks noChangeArrowheads="1"/>
              </p:cNvSpPr>
              <p:nvPr/>
            </p:nvSpPr>
            <p:spPr bwMode="auto">
              <a:xfrm>
                <a:off x="6551685" y="2557365"/>
                <a:ext cx="9983" cy="998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32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4379103" y="3495681"/>
            <a:ext cx="1459644" cy="1459644"/>
            <a:chOff x="4379103" y="2756378"/>
            <a:chExt cx="1459644" cy="1459644"/>
          </a:xfrm>
          <a:solidFill>
            <a:schemeClr val="accent2"/>
          </a:solidFill>
        </p:grpSpPr>
        <p:sp>
          <p:nvSpPr>
            <p:cNvPr id="56" name="Oval 15"/>
            <p:cNvSpPr/>
            <p:nvPr/>
          </p:nvSpPr>
          <p:spPr>
            <a:xfrm>
              <a:off x="4379103" y="2756378"/>
              <a:ext cx="1459644" cy="14596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2B3F46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7" name="Group 52"/>
            <p:cNvGrpSpPr/>
            <p:nvPr/>
          </p:nvGrpSpPr>
          <p:grpSpPr>
            <a:xfrm>
              <a:off x="4883442" y="3199655"/>
              <a:ext cx="488611" cy="635193"/>
              <a:chOff x="6421904" y="4798576"/>
              <a:chExt cx="299494" cy="389342"/>
            </a:xfrm>
            <a:grpFill/>
          </p:grpSpPr>
          <p:sp>
            <p:nvSpPr>
              <p:cNvPr id="58" name="Freeform 170"/>
              <p:cNvSpPr/>
              <p:nvPr/>
            </p:nvSpPr>
            <p:spPr bwMode="auto">
              <a:xfrm>
                <a:off x="6421904" y="4910886"/>
                <a:ext cx="299494" cy="277032"/>
              </a:xfrm>
              <a:custGeom>
                <a:avLst/>
                <a:gdLst>
                  <a:gd name="T0" fmla="*/ 45 w 90"/>
                  <a:gd name="T1" fmla="*/ 83 h 83"/>
                  <a:gd name="T2" fmla="*/ 90 w 90"/>
                  <a:gd name="T3" fmla="*/ 0 h 83"/>
                  <a:gd name="T4" fmla="*/ 0 w 90"/>
                  <a:gd name="T5" fmla="*/ 0 h 83"/>
                  <a:gd name="T6" fmla="*/ 45 w 90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83">
                    <a:moveTo>
                      <a:pt x="45" y="83"/>
                    </a:moveTo>
                    <a:cubicBezTo>
                      <a:pt x="90" y="59"/>
                      <a:pt x="90" y="0"/>
                      <a:pt x="9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59"/>
                      <a:pt x="45" y="83"/>
                    </a:cubicBez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171"/>
              <p:cNvSpPr/>
              <p:nvPr/>
            </p:nvSpPr>
            <p:spPr bwMode="auto">
              <a:xfrm>
                <a:off x="6421904" y="4798576"/>
                <a:ext cx="299494" cy="94840"/>
              </a:xfrm>
              <a:custGeom>
                <a:avLst/>
                <a:gdLst>
                  <a:gd name="T0" fmla="*/ 84 w 90"/>
                  <a:gd name="T1" fmla="*/ 0 h 29"/>
                  <a:gd name="T2" fmla="*/ 68 w 90"/>
                  <a:gd name="T3" fmla="*/ 16 h 29"/>
                  <a:gd name="T4" fmla="*/ 52 w 90"/>
                  <a:gd name="T5" fmla="*/ 0 h 29"/>
                  <a:gd name="T6" fmla="*/ 39 w 90"/>
                  <a:gd name="T7" fmla="*/ 0 h 29"/>
                  <a:gd name="T8" fmla="*/ 23 w 90"/>
                  <a:gd name="T9" fmla="*/ 16 h 29"/>
                  <a:gd name="T10" fmla="*/ 7 w 90"/>
                  <a:gd name="T11" fmla="*/ 0 h 29"/>
                  <a:gd name="T12" fmla="*/ 0 w 90"/>
                  <a:gd name="T13" fmla="*/ 0 h 29"/>
                  <a:gd name="T14" fmla="*/ 0 w 90"/>
                  <a:gd name="T15" fmla="*/ 29 h 29"/>
                  <a:gd name="T16" fmla="*/ 90 w 90"/>
                  <a:gd name="T17" fmla="*/ 29 h 29"/>
                  <a:gd name="T18" fmla="*/ 90 w 90"/>
                  <a:gd name="T19" fmla="*/ 0 h 29"/>
                  <a:gd name="T20" fmla="*/ 84 w 90"/>
                  <a:gd name="T2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9">
                    <a:moveTo>
                      <a:pt x="84" y="0"/>
                    </a:moveTo>
                    <a:cubicBezTo>
                      <a:pt x="84" y="9"/>
                      <a:pt x="77" y="16"/>
                      <a:pt x="68" y="16"/>
                    </a:cubicBezTo>
                    <a:cubicBezTo>
                      <a:pt x="59" y="16"/>
                      <a:pt x="52" y="9"/>
                      <a:pt x="52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9"/>
                      <a:pt x="32" y="16"/>
                      <a:pt x="23" y="16"/>
                    </a:cubicBezTo>
                    <a:cubicBezTo>
                      <a:pt x="14" y="16"/>
                      <a:pt x="7" y="9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90" y="29"/>
                      <a:pt x="90" y="29"/>
                      <a:pt x="90" y="29"/>
                    </a:cubicBezTo>
                    <a:cubicBezTo>
                      <a:pt x="90" y="0"/>
                      <a:pt x="90" y="0"/>
                      <a:pt x="90" y="0"/>
                    </a:cubicBez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2B3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en-US" sz="253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89106" y="237293"/>
            <a:ext cx="50682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如何理解时间管理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 r="35539"/>
          <a:stretch>
            <a:fillRect/>
          </a:stretch>
        </p:blipFill>
        <p:spPr>
          <a:xfrm>
            <a:off x="1185659" y="1873812"/>
            <a:ext cx="2181226" cy="251987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066162" y="1730749"/>
            <a:ext cx="546656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海上生明月 天涯共此时</a:t>
            </a:r>
          </a:p>
        </p:txBody>
      </p:sp>
      <p:sp>
        <p:nvSpPr>
          <p:cNvPr id="5" name="矩形 4"/>
          <p:cNvSpPr/>
          <p:nvPr/>
        </p:nvSpPr>
        <p:spPr>
          <a:xfrm>
            <a:off x="4066162" y="2606918"/>
            <a:ext cx="71984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时间如水，静静流泻，它对任何人都是公平的，时间本身没有任何问题</a:t>
            </a:r>
          </a:p>
        </p:txBody>
      </p:sp>
      <p:sp>
        <p:nvSpPr>
          <p:cNvPr id="6" name="矩形 5"/>
          <p:cNvSpPr/>
          <p:nvPr/>
        </p:nvSpPr>
        <p:spPr>
          <a:xfrm>
            <a:off x="4066162" y="3641665"/>
            <a:ext cx="709422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管理的对象不是时间，而是每一个使用时间的人，</a:t>
            </a:r>
            <a:r>
              <a:rPr lang="zh-CN" altLang="en-US" sz="2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其本质就是</a:t>
            </a:r>
            <a:r>
              <a:rPr lang="zh-CN" altLang="en-US" sz="36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自我管理</a:t>
            </a:r>
          </a:p>
        </p:txBody>
      </p:sp>
      <p:sp>
        <p:nvSpPr>
          <p:cNvPr id="7" name="矩形 6"/>
          <p:cNvSpPr/>
          <p:nvPr/>
        </p:nvSpPr>
        <p:spPr>
          <a:xfrm>
            <a:off x="2276272" y="4984188"/>
            <a:ext cx="96187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其目的是：让我们追求幸福生活，</a:t>
            </a:r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实现人生梦想！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2335821"/>
            <a:ext cx="701842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时间管理的基本原则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8FB683-92B7-43B1-9F7A-D20880E8601A}"/>
              </a:ext>
            </a:extLst>
          </p:cNvPr>
          <p:cNvSpPr txBox="1"/>
          <p:nvPr/>
        </p:nvSpPr>
        <p:spPr>
          <a:xfrm>
            <a:off x="3574094" y="3875572"/>
            <a:ext cx="5453401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一、基本原理 ？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二、效能（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EFFECTIVENESS</a:t>
            </a: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三、效率（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EFFICIENCY</a:t>
            </a: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四、勤恳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勤奋（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DILGENCE</a:t>
            </a: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8527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94506" y="238252"/>
            <a:ext cx="24286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319895" y="2170199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一天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926711" y="2345297"/>
            <a:ext cx="2438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=24</a:t>
            </a:r>
            <a:r>
              <a:rPr lang="zh-CN" altLang="en-US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小时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55895" y="3195748"/>
            <a:ext cx="31341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=1440</a:t>
            </a:r>
            <a:r>
              <a:rPr lang="zh-CN" altLang="en-US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942923" y="4019355"/>
            <a:ext cx="29177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=84600</a:t>
            </a:r>
            <a:r>
              <a:rPr lang="zh-CN" altLang="en-US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113242" y="5207089"/>
            <a:ext cx="7366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我们应该怎样合理利用这一笔宝贵的财富呢？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2" r="-730"/>
          <a:stretch>
            <a:fillRect/>
          </a:stretch>
        </p:blipFill>
        <p:spPr>
          <a:xfrm>
            <a:off x="771524" y="2170200"/>
            <a:ext cx="3281051" cy="2618596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5000" fill="hold" nodeType="after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7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8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49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49"/>
                                </p:stCondLst>
                                <p:childTnLst>
                                  <p:par>
                                    <p:cTn id="2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49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5049"/>
                                </p:stCondLst>
                                <p:childTnLst>
                                  <p:par>
                                    <p:cTn id="32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5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5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2049"/>
                                </p:stCondLst>
                                <p:childTnLst>
                                  <p:par>
                                    <p:cTn id="1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3049"/>
                                </p:stCondLst>
                                <p:childTnLst>
                                  <p:par>
                                    <p:cTn id="2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4049"/>
                                </p:stCondLst>
                                <p:childTnLst>
                                  <p:par>
                                    <p:cTn id="26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5049"/>
                                </p:stCondLst>
                                <p:childTnLst>
                                  <p:par>
                                    <p:cTn id="32" presetID="2" presetClass="entr" presetSubtype="2" decel="10000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5" grpId="0"/>
          <p:bldP spid="6" grpId="0"/>
          <p:bldP spid="7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/>
        </p:nvGraphicFramePr>
        <p:xfrm>
          <a:off x="2735352" y="2839027"/>
          <a:ext cx="3585843" cy="3216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图示 2"/>
          <p:cNvGraphicFramePr/>
          <p:nvPr/>
        </p:nvGraphicFramePr>
        <p:xfrm>
          <a:off x="6448745" y="2839027"/>
          <a:ext cx="3585843" cy="3216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4" name="Picture 5" descr="E:\仝德志文件，勿删！\03-参考文档\！PPT图片及版面资源\06-PPT精选插图\04-图标\131846CD7C60C4618C061A8D8DAE74CD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6988" y="4143338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 descr="E:\仝德志文件，勿删！\03-参考文档\！PPT图片及版面资源\06-PPT精选插图\04-图标\12A88677B1352C306D6B7E9CD0A73664.png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638" y="4075075"/>
            <a:ext cx="1287462" cy="128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直接连接符 5"/>
          <p:cNvCxnSpPr/>
          <p:nvPr/>
        </p:nvCxnSpPr>
        <p:spPr>
          <a:xfrm>
            <a:off x="8866188" y="3201950"/>
            <a:ext cx="2466830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" name="矩形 4"/>
          <p:cNvSpPr>
            <a:spLocks noChangeArrowheads="1"/>
          </p:cNvSpPr>
          <p:nvPr/>
        </p:nvSpPr>
        <p:spPr bwMode="auto">
          <a:xfrm>
            <a:off x="9541565" y="4765023"/>
            <a:ext cx="2157412" cy="105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同样的钱</a:t>
            </a:r>
            <a:endParaRPr lang="en-US" altLang="zh-CN" sz="2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买的最多</a:t>
            </a:r>
          </a:p>
        </p:txBody>
      </p:sp>
      <p:sp>
        <p:nvSpPr>
          <p:cNvPr id="8" name="矩形 4"/>
          <p:cNvSpPr>
            <a:spLocks noChangeArrowheads="1"/>
          </p:cNvSpPr>
          <p:nvPr/>
        </p:nvSpPr>
        <p:spPr bwMode="auto">
          <a:xfrm>
            <a:off x="8822456" y="2532025"/>
            <a:ext cx="2940050" cy="55399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defTabSz="1219200" eaLnBrk="1" fontAlgn="auto" hangingPunct="1"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  <a:defRPr/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买最该买的东西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10034588" y="5824500"/>
            <a:ext cx="1298430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638925" y="2432013"/>
            <a:ext cx="2808288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矩形 4"/>
          <p:cNvSpPr>
            <a:spLocks noChangeArrowheads="1"/>
          </p:cNvSpPr>
          <p:nvPr/>
        </p:nvSpPr>
        <p:spPr bwMode="auto">
          <a:xfrm>
            <a:off x="6677025" y="1822270"/>
            <a:ext cx="244475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不浪费钱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3830638" y="2432013"/>
            <a:ext cx="2232025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矩形 4"/>
          <p:cNvSpPr>
            <a:spLocks noChangeArrowheads="1"/>
          </p:cNvSpPr>
          <p:nvPr/>
        </p:nvSpPr>
        <p:spPr bwMode="auto">
          <a:xfrm>
            <a:off x="4043362" y="1838420"/>
            <a:ext cx="2149475" cy="499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不浪费时间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1898073" y="3189250"/>
            <a:ext cx="2004002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" name="矩形 4"/>
          <p:cNvSpPr>
            <a:spLocks noChangeArrowheads="1"/>
          </p:cNvSpPr>
          <p:nvPr/>
        </p:nvSpPr>
        <p:spPr bwMode="auto">
          <a:xfrm>
            <a:off x="1242007" y="2577488"/>
            <a:ext cx="2724150" cy="55399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r" defTabSz="1219200" eaLnBrk="1" fontAlgn="auto" hangingPunct="1">
              <a:lnSpc>
                <a:spcPct val="150000"/>
              </a:lnSpc>
              <a:spcBef>
                <a:spcPts val="200"/>
              </a:spcBef>
              <a:spcAft>
                <a:spcPts val="60"/>
              </a:spcAft>
              <a:defRPr/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做最该做的事</a:t>
            </a:r>
          </a:p>
        </p:txBody>
      </p:sp>
      <p:sp>
        <p:nvSpPr>
          <p:cNvPr id="16" name="矩形 4"/>
          <p:cNvSpPr>
            <a:spLocks noChangeArrowheads="1"/>
          </p:cNvSpPr>
          <p:nvPr/>
        </p:nvSpPr>
        <p:spPr bwMode="auto">
          <a:xfrm>
            <a:off x="995512" y="4626950"/>
            <a:ext cx="2157413" cy="105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同样时间</a:t>
            </a:r>
            <a:endParaRPr lang="en-US" altLang="zh-CN" sz="2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spcBef>
                <a:spcPts val="200"/>
              </a:spcBef>
              <a:spcAft>
                <a:spcPts val="65"/>
              </a:spcAft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成果更多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1242007" y="5824500"/>
            <a:ext cx="1432931" cy="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6062663" y="2505038"/>
            <a:ext cx="0" cy="242570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638925" y="2505038"/>
            <a:ext cx="0" cy="2425700"/>
          </a:xfrm>
          <a:prstGeom prst="line">
            <a:avLst/>
          </a:prstGeom>
          <a:ln w="19050">
            <a:solidFill>
              <a:srgbClr val="2B3F46"/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6594321" y="238654"/>
            <a:ext cx="24286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类比分析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5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000"/>
                            </p:stCondLst>
                            <p:childTnLst>
                              <p:par>
                                <p:cTn id="7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3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3500"/>
                            </p:stCondLst>
                            <p:childTnLst>
                              <p:par>
                                <p:cTn id="8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3" grpId="0">
        <p:bldAsOne/>
      </p:bldGraphic>
      <p:bldP spid="7" grpId="0"/>
      <p:bldP spid="8" grpId="0"/>
      <p:bldP spid="11" grpId="0"/>
      <p:bldP spid="13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1026624" y="2327146"/>
            <a:ext cx="1726668" cy="1777360"/>
          </a:xfrm>
          <a:custGeom>
            <a:avLst/>
            <a:gdLst>
              <a:gd name="connsiteX0" fmla="*/ 0 w 1189661"/>
              <a:gd name="connsiteY0" fmla="*/ 594831 h 1189661"/>
              <a:gd name="connsiteX1" fmla="*/ 594831 w 1189661"/>
              <a:gd name="connsiteY1" fmla="*/ 0 h 1189661"/>
              <a:gd name="connsiteX2" fmla="*/ 1189662 w 1189661"/>
              <a:gd name="connsiteY2" fmla="*/ 594831 h 1189661"/>
              <a:gd name="connsiteX3" fmla="*/ 594831 w 1189661"/>
              <a:gd name="connsiteY3" fmla="*/ 1189662 h 1189661"/>
              <a:gd name="connsiteX4" fmla="*/ 0 w 1189661"/>
              <a:gd name="connsiteY4" fmla="*/ 594831 h 1189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661" h="1189661">
                <a:moveTo>
                  <a:pt x="0" y="594831"/>
                </a:moveTo>
                <a:cubicBezTo>
                  <a:pt x="0" y="266315"/>
                  <a:pt x="266315" y="0"/>
                  <a:pt x="594831" y="0"/>
                </a:cubicBezTo>
                <a:cubicBezTo>
                  <a:pt x="923347" y="0"/>
                  <a:pt x="1189662" y="266315"/>
                  <a:pt x="1189662" y="594831"/>
                </a:cubicBezTo>
                <a:cubicBezTo>
                  <a:pt x="1189662" y="923347"/>
                  <a:pt x="923347" y="1189662"/>
                  <a:pt x="594831" y="1189662"/>
                </a:cubicBezTo>
                <a:cubicBezTo>
                  <a:pt x="266315" y="1189662"/>
                  <a:pt x="0" y="923347"/>
                  <a:pt x="0" y="594831"/>
                </a:cubicBezTo>
                <a:close/>
              </a:path>
            </a:pathLst>
          </a:custGeom>
          <a:solidFill>
            <a:srgbClr val="2B3F4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822" tIns="184382" rIns="184382" bIns="184382" numCol="1" spcCol="1270" anchor="ctr" anchorCtr="0">
            <a:noAutofit/>
          </a:bodyPr>
          <a:lstStyle/>
          <a:p>
            <a:pPr lvl="0" algn="ctr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400" b="1" kern="120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效益</a:t>
            </a:r>
            <a:endParaRPr lang="en-US" sz="4400" b="1" kern="1200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3748756" y="2323244"/>
            <a:ext cx="1726668" cy="1777360"/>
          </a:xfrm>
          <a:custGeom>
            <a:avLst/>
            <a:gdLst>
              <a:gd name="connsiteX0" fmla="*/ 0 w 1189661"/>
              <a:gd name="connsiteY0" fmla="*/ 594831 h 1189661"/>
              <a:gd name="connsiteX1" fmla="*/ 594831 w 1189661"/>
              <a:gd name="connsiteY1" fmla="*/ 0 h 1189661"/>
              <a:gd name="connsiteX2" fmla="*/ 1189662 w 1189661"/>
              <a:gd name="connsiteY2" fmla="*/ 594831 h 1189661"/>
              <a:gd name="connsiteX3" fmla="*/ 594831 w 1189661"/>
              <a:gd name="connsiteY3" fmla="*/ 1189662 h 1189661"/>
              <a:gd name="connsiteX4" fmla="*/ 0 w 1189661"/>
              <a:gd name="connsiteY4" fmla="*/ 594831 h 1189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661" h="1189661">
                <a:moveTo>
                  <a:pt x="0" y="594831"/>
                </a:moveTo>
                <a:cubicBezTo>
                  <a:pt x="0" y="266315"/>
                  <a:pt x="266315" y="0"/>
                  <a:pt x="594831" y="0"/>
                </a:cubicBezTo>
                <a:cubicBezTo>
                  <a:pt x="923347" y="0"/>
                  <a:pt x="1189662" y="266315"/>
                  <a:pt x="1189662" y="594831"/>
                </a:cubicBezTo>
                <a:cubicBezTo>
                  <a:pt x="1189662" y="923347"/>
                  <a:pt x="923347" y="1189662"/>
                  <a:pt x="594831" y="1189662"/>
                </a:cubicBezTo>
                <a:cubicBezTo>
                  <a:pt x="266315" y="1189662"/>
                  <a:pt x="0" y="923347"/>
                  <a:pt x="0" y="594831"/>
                </a:cubicBezTo>
                <a:close/>
              </a:path>
            </a:pathLst>
          </a:custGeom>
          <a:solidFill>
            <a:srgbClr val="2B3F4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822" tIns="184382" rIns="184382" bIns="184382" numCol="1" spcCol="1270" anchor="ctr" anchorCtr="0">
            <a:noAutofit/>
          </a:bodyPr>
          <a:lstStyle/>
          <a:p>
            <a:pPr lvl="0" algn="ctr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400" b="1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效能</a:t>
            </a:r>
            <a:endParaRPr lang="en-US" altLang="zh-CN" sz="4400" b="1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6606111" y="2310250"/>
            <a:ext cx="1726668" cy="1777360"/>
          </a:xfrm>
          <a:custGeom>
            <a:avLst/>
            <a:gdLst>
              <a:gd name="connsiteX0" fmla="*/ 0 w 1189661"/>
              <a:gd name="connsiteY0" fmla="*/ 594831 h 1189661"/>
              <a:gd name="connsiteX1" fmla="*/ 594831 w 1189661"/>
              <a:gd name="connsiteY1" fmla="*/ 0 h 1189661"/>
              <a:gd name="connsiteX2" fmla="*/ 1189662 w 1189661"/>
              <a:gd name="connsiteY2" fmla="*/ 594831 h 1189661"/>
              <a:gd name="connsiteX3" fmla="*/ 594831 w 1189661"/>
              <a:gd name="connsiteY3" fmla="*/ 1189662 h 1189661"/>
              <a:gd name="connsiteX4" fmla="*/ 0 w 1189661"/>
              <a:gd name="connsiteY4" fmla="*/ 594831 h 1189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661" h="1189661">
                <a:moveTo>
                  <a:pt x="0" y="594831"/>
                </a:moveTo>
                <a:cubicBezTo>
                  <a:pt x="0" y="266315"/>
                  <a:pt x="266315" y="0"/>
                  <a:pt x="594831" y="0"/>
                </a:cubicBezTo>
                <a:cubicBezTo>
                  <a:pt x="923347" y="0"/>
                  <a:pt x="1189662" y="266315"/>
                  <a:pt x="1189662" y="594831"/>
                </a:cubicBezTo>
                <a:cubicBezTo>
                  <a:pt x="1189662" y="923347"/>
                  <a:pt x="923347" y="1189662"/>
                  <a:pt x="594831" y="1189662"/>
                </a:cubicBezTo>
                <a:cubicBezTo>
                  <a:pt x="266315" y="1189662"/>
                  <a:pt x="0" y="923347"/>
                  <a:pt x="0" y="594831"/>
                </a:cubicBezTo>
                <a:close/>
              </a:path>
            </a:pathLst>
          </a:custGeom>
          <a:solidFill>
            <a:srgbClr val="2B3F4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822" tIns="184382" rIns="184382" bIns="184382" numCol="1" spcCol="1270" anchor="ctr" anchorCtr="0">
            <a:noAutofit/>
          </a:bodyPr>
          <a:lstStyle/>
          <a:p>
            <a:pPr lvl="0" algn="ctr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400" b="1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效率</a:t>
            </a:r>
            <a:endParaRPr lang="en-US" altLang="zh-CN" sz="4400" b="1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2750290" y="2749109"/>
            <a:ext cx="1001468" cy="1030869"/>
          </a:xfrm>
          <a:custGeom>
            <a:avLst/>
            <a:gdLst>
              <a:gd name="connsiteX0" fmla="*/ 91460 w 690003"/>
              <a:gd name="connsiteY0" fmla="*/ 142141 h 690003"/>
              <a:gd name="connsiteX1" fmla="*/ 598543 w 690003"/>
              <a:gd name="connsiteY1" fmla="*/ 142141 h 690003"/>
              <a:gd name="connsiteX2" fmla="*/ 598543 w 690003"/>
              <a:gd name="connsiteY2" fmla="*/ 304429 h 690003"/>
              <a:gd name="connsiteX3" fmla="*/ 91460 w 690003"/>
              <a:gd name="connsiteY3" fmla="*/ 304429 h 690003"/>
              <a:gd name="connsiteX4" fmla="*/ 91460 w 690003"/>
              <a:gd name="connsiteY4" fmla="*/ 142141 h 690003"/>
              <a:gd name="connsiteX5" fmla="*/ 91460 w 690003"/>
              <a:gd name="connsiteY5" fmla="*/ 385574 h 690003"/>
              <a:gd name="connsiteX6" fmla="*/ 598543 w 690003"/>
              <a:gd name="connsiteY6" fmla="*/ 385574 h 690003"/>
              <a:gd name="connsiteX7" fmla="*/ 598543 w 690003"/>
              <a:gd name="connsiteY7" fmla="*/ 547862 h 690003"/>
              <a:gd name="connsiteX8" fmla="*/ 91460 w 690003"/>
              <a:gd name="connsiteY8" fmla="*/ 547862 h 690003"/>
              <a:gd name="connsiteX9" fmla="*/ 91460 w 690003"/>
              <a:gd name="connsiteY9" fmla="*/ 385574 h 690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90003" h="690003">
                <a:moveTo>
                  <a:pt x="91460" y="142141"/>
                </a:moveTo>
                <a:lnTo>
                  <a:pt x="598543" y="142141"/>
                </a:lnTo>
                <a:lnTo>
                  <a:pt x="598543" y="304429"/>
                </a:lnTo>
                <a:lnTo>
                  <a:pt x="91460" y="304429"/>
                </a:lnTo>
                <a:lnTo>
                  <a:pt x="91460" y="142141"/>
                </a:lnTo>
                <a:close/>
                <a:moveTo>
                  <a:pt x="91460" y="385574"/>
                </a:moveTo>
                <a:lnTo>
                  <a:pt x="598543" y="385574"/>
                </a:lnTo>
                <a:lnTo>
                  <a:pt x="598543" y="547862"/>
                </a:lnTo>
                <a:lnTo>
                  <a:pt x="91460" y="547862"/>
                </a:lnTo>
                <a:lnTo>
                  <a:pt x="91460" y="385574"/>
                </a:lnTo>
                <a:close/>
              </a:path>
            </a:pathLst>
          </a:custGeom>
          <a:solidFill>
            <a:srgbClr val="2B3F46"/>
          </a:solidFill>
          <a:ln>
            <a:noFill/>
          </a:ln>
        </p:spPr>
        <p:style>
          <a:lnRef idx="0">
            <a:scrgbClr r="0" g="0" b="0"/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60" tIns="142141" rIns="91460" bIns="142141" numCol="1" spcCol="1270" anchor="ctr" anchorCtr="0">
            <a:noAutofit/>
          </a:bodyPr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1400" kern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9502757" y="2216666"/>
            <a:ext cx="1726668" cy="1777360"/>
          </a:xfrm>
          <a:custGeom>
            <a:avLst/>
            <a:gdLst>
              <a:gd name="connsiteX0" fmla="*/ 0 w 1189661"/>
              <a:gd name="connsiteY0" fmla="*/ 594831 h 1189661"/>
              <a:gd name="connsiteX1" fmla="*/ 594831 w 1189661"/>
              <a:gd name="connsiteY1" fmla="*/ 0 h 1189661"/>
              <a:gd name="connsiteX2" fmla="*/ 1189662 w 1189661"/>
              <a:gd name="connsiteY2" fmla="*/ 594831 h 1189661"/>
              <a:gd name="connsiteX3" fmla="*/ 594831 w 1189661"/>
              <a:gd name="connsiteY3" fmla="*/ 1189662 h 1189661"/>
              <a:gd name="connsiteX4" fmla="*/ 0 w 1189661"/>
              <a:gd name="connsiteY4" fmla="*/ 594831 h 1189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9661" h="1189661">
                <a:moveTo>
                  <a:pt x="0" y="594831"/>
                </a:moveTo>
                <a:cubicBezTo>
                  <a:pt x="0" y="266315"/>
                  <a:pt x="266315" y="0"/>
                  <a:pt x="594831" y="0"/>
                </a:cubicBezTo>
                <a:cubicBezTo>
                  <a:pt x="923347" y="0"/>
                  <a:pt x="1189662" y="266315"/>
                  <a:pt x="1189662" y="594831"/>
                </a:cubicBezTo>
                <a:cubicBezTo>
                  <a:pt x="1189662" y="923347"/>
                  <a:pt x="923347" y="1189662"/>
                  <a:pt x="594831" y="1189662"/>
                </a:cubicBezTo>
                <a:cubicBezTo>
                  <a:pt x="266315" y="1189662"/>
                  <a:pt x="0" y="923347"/>
                  <a:pt x="0" y="594831"/>
                </a:cubicBezTo>
                <a:close/>
              </a:path>
            </a:pathLst>
          </a:custGeom>
          <a:solidFill>
            <a:srgbClr val="2B3F46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822" tIns="184382" rIns="184382" bIns="184382" numCol="1" spcCol="1270" anchor="ctr" anchorCtr="0">
            <a:noAutofit/>
          </a:bodyPr>
          <a:lstStyle/>
          <a:p>
            <a:pPr lvl="0" algn="ctr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400" b="1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勤恳</a:t>
            </a:r>
            <a:endParaRPr lang="en-US" altLang="zh-CN" sz="4400" b="1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Content Placeholder 2"/>
          <p:cNvSpPr txBox="1"/>
          <p:nvPr/>
        </p:nvSpPr>
        <p:spPr>
          <a:xfrm>
            <a:off x="609703" y="4587589"/>
            <a:ext cx="2662818" cy="1059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  <a:defRPr/>
            </a:pPr>
            <a:r>
              <a:rPr lang="zh-CN" altLang="en-US" sz="4000" b="1" kern="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效果与</a:t>
            </a:r>
            <a:endParaRPr lang="en-US" altLang="zh-CN" sz="4000" b="1" kern="0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0"/>
              </a:spcBef>
              <a:buNone/>
              <a:defRPr/>
            </a:pPr>
            <a:r>
              <a:rPr lang="zh-CN" altLang="en-US" sz="4000" b="1" kern="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利益</a:t>
            </a:r>
            <a:endParaRPr lang="zh-CN" altLang="en-US" sz="4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Content Placeholder 2"/>
          <p:cNvSpPr txBox="1"/>
          <p:nvPr/>
        </p:nvSpPr>
        <p:spPr>
          <a:xfrm>
            <a:off x="3220064" y="4587589"/>
            <a:ext cx="2662818" cy="1228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  <a:defRPr/>
            </a:pPr>
            <a:r>
              <a:rPr lang="zh-CN" altLang="en-US" sz="4000" b="1" kern="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正确的</a:t>
            </a:r>
            <a:endParaRPr lang="en-US" altLang="zh-CN" sz="4000" b="1" kern="0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spcBef>
                <a:spcPts val="0"/>
              </a:spcBef>
              <a:buNone/>
              <a:defRPr/>
            </a:pPr>
            <a:r>
              <a:rPr lang="zh-CN" altLang="en-US" sz="4000" b="1" kern="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事情</a:t>
            </a:r>
          </a:p>
        </p:txBody>
      </p:sp>
      <p:sp>
        <p:nvSpPr>
          <p:cNvPr id="17" name="Content Placeholder 2"/>
          <p:cNvSpPr txBox="1"/>
          <p:nvPr/>
        </p:nvSpPr>
        <p:spPr>
          <a:xfrm>
            <a:off x="6138036" y="4557986"/>
            <a:ext cx="2662817" cy="12576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4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正确的</a:t>
            </a:r>
            <a:endParaRPr lang="en-US" altLang="zh-CN" sz="4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4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做事</a:t>
            </a:r>
            <a:endParaRPr lang="en-US" sz="4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Content Placeholder 2"/>
          <p:cNvSpPr txBox="1"/>
          <p:nvPr/>
        </p:nvSpPr>
        <p:spPr>
          <a:xfrm>
            <a:off x="9034682" y="4539995"/>
            <a:ext cx="2662818" cy="11067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充分利</a:t>
            </a:r>
            <a:endParaRPr lang="en-US" altLang="zh-CN" sz="44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zh-CN" altLang="en-US" sz="4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用时间</a:t>
            </a:r>
            <a:endParaRPr lang="en-US" sz="44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607404" y="2617754"/>
            <a:ext cx="9060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rgbClr val="2B3F46"/>
                </a:solidFill>
                <a:latin typeface="方正超粗黑简体" panose="02010601030101010101" pitchFamily="2" charset="-122"/>
                <a:ea typeface="方正超粗黑简体" panose="02010601030101010101" pitchFamily="2" charset="-122"/>
              </a:rPr>
              <a:t>X</a:t>
            </a:r>
            <a:endParaRPr lang="zh-CN" altLang="en-US" sz="7200" b="1" dirty="0">
              <a:solidFill>
                <a:srgbClr val="2B3F46"/>
              </a:solidFill>
              <a:latin typeface="方正超粗黑简体" panose="02010601030101010101" pitchFamily="2" charset="-122"/>
              <a:ea typeface="方正超粗黑简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464759" y="2583597"/>
            <a:ext cx="9060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rgbClr val="2B3F46"/>
                </a:solidFill>
                <a:latin typeface="方正超粗黑简体" panose="02010601030101010101" pitchFamily="2" charset="-122"/>
                <a:ea typeface="方正超粗黑简体" panose="02010601030101010101" pitchFamily="2" charset="-122"/>
              </a:rPr>
              <a:t>X</a:t>
            </a:r>
            <a:endParaRPr lang="zh-CN" altLang="en-US" sz="7200" b="1" dirty="0">
              <a:solidFill>
                <a:srgbClr val="2B3F46"/>
              </a:solidFill>
              <a:latin typeface="方正超粗黑简体" panose="02010601030101010101" pitchFamily="2" charset="-122"/>
              <a:ea typeface="方正超粗黑简体" panose="02010601030101010101" pitchFamily="2" charset="-122"/>
            </a:endParaRPr>
          </a:p>
        </p:txBody>
      </p:sp>
      <p:sp>
        <p:nvSpPr>
          <p:cNvPr id="24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960" y="244397"/>
            <a:ext cx="35607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如何进行时间管理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8" grpId="0" animBg="1"/>
      <p:bldP spid="11" grpId="0"/>
      <p:bldP spid="14" grpId="0"/>
      <p:bldP spid="17" grpId="0"/>
      <p:bldP spid="20" grpId="0"/>
      <p:bldP spid="22" grpId="0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2"/>
          <p:cNvGrpSpPr/>
          <p:nvPr/>
        </p:nvGrpSpPr>
        <p:grpSpPr bwMode="auto">
          <a:xfrm>
            <a:off x="4517182" y="2327604"/>
            <a:ext cx="3221021" cy="3214052"/>
            <a:chOff x="3934966" y="1053530"/>
            <a:chExt cx="4402963" cy="4392248"/>
          </a:xfrm>
          <a:solidFill>
            <a:srgbClr val="2B3F46"/>
          </a:solidFill>
        </p:grpSpPr>
        <p:sp>
          <p:nvSpPr>
            <p:cNvPr id="3" name="Freeform 9"/>
            <p:cNvSpPr/>
            <p:nvPr/>
          </p:nvSpPr>
          <p:spPr bwMode="auto">
            <a:xfrm flipH="1" flipV="1">
              <a:off x="6167410" y="3285370"/>
              <a:ext cx="2159405" cy="2160408"/>
            </a:xfrm>
            <a:custGeom>
              <a:avLst/>
              <a:gdLst>
                <a:gd name="T0" fmla="*/ 2147483647 w 177"/>
                <a:gd name="T1" fmla="*/ 0 h 177"/>
                <a:gd name="T2" fmla="*/ 0 w 177"/>
                <a:gd name="T3" fmla="*/ 2147483647 h 177"/>
                <a:gd name="T4" fmla="*/ 2147483647 w 177"/>
                <a:gd name="T5" fmla="*/ 2147483647 h 177"/>
                <a:gd name="T6" fmla="*/ 2147483647 w 177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7"/>
                <a:gd name="T14" fmla="*/ 177 w 177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7">
                  <a:moveTo>
                    <a:pt x="177" y="0"/>
                  </a:moveTo>
                  <a:cubicBezTo>
                    <a:pt x="79" y="0"/>
                    <a:pt x="0" y="79"/>
                    <a:pt x="0" y="177"/>
                  </a:cubicBezTo>
                  <a:lnTo>
                    <a:pt x="177" y="177"/>
                  </a:lnTo>
                  <a:lnTo>
                    <a:pt x="177" y="0"/>
                  </a:lnTo>
                  <a:close/>
                </a:path>
              </a:pathLst>
            </a:custGeom>
            <a:grpFill/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 kern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9">
              <a:hlinkClick r:id="rId2" action="ppaction://hlinkfile"/>
            </p:cNvPr>
            <p:cNvSpPr/>
            <p:nvPr/>
          </p:nvSpPr>
          <p:spPr bwMode="auto">
            <a:xfrm flipV="1">
              <a:off x="3934966" y="3269496"/>
              <a:ext cx="2159405" cy="2160408"/>
            </a:xfrm>
            <a:custGeom>
              <a:avLst/>
              <a:gdLst>
                <a:gd name="T0" fmla="*/ 2147483647 w 177"/>
                <a:gd name="T1" fmla="*/ 0 h 177"/>
                <a:gd name="T2" fmla="*/ 0 w 177"/>
                <a:gd name="T3" fmla="*/ 2147483647 h 177"/>
                <a:gd name="T4" fmla="*/ 2147483647 w 177"/>
                <a:gd name="T5" fmla="*/ 2147483647 h 177"/>
                <a:gd name="T6" fmla="*/ 2147483647 w 177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7"/>
                <a:gd name="T14" fmla="*/ 177 w 177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7">
                  <a:moveTo>
                    <a:pt x="177" y="0"/>
                  </a:moveTo>
                  <a:cubicBezTo>
                    <a:pt x="79" y="0"/>
                    <a:pt x="0" y="79"/>
                    <a:pt x="0" y="177"/>
                  </a:cubicBezTo>
                  <a:lnTo>
                    <a:pt x="177" y="177"/>
                  </a:lnTo>
                  <a:lnTo>
                    <a:pt x="177" y="0"/>
                  </a:lnTo>
                  <a:close/>
                </a:path>
              </a:pathLst>
            </a:custGeom>
            <a:grpFill/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 kern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9"/>
            <p:cNvSpPr/>
            <p:nvPr/>
          </p:nvSpPr>
          <p:spPr bwMode="auto">
            <a:xfrm flipH="1">
              <a:off x="6178524" y="1053530"/>
              <a:ext cx="2159405" cy="2160408"/>
            </a:xfrm>
            <a:custGeom>
              <a:avLst/>
              <a:gdLst>
                <a:gd name="T0" fmla="*/ 2147483647 w 177"/>
                <a:gd name="T1" fmla="*/ 0 h 177"/>
                <a:gd name="T2" fmla="*/ 0 w 177"/>
                <a:gd name="T3" fmla="*/ 2147483647 h 177"/>
                <a:gd name="T4" fmla="*/ 2147483647 w 177"/>
                <a:gd name="T5" fmla="*/ 2147483647 h 177"/>
                <a:gd name="T6" fmla="*/ 2147483647 w 177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7"/>
                <a:gd name="T14" fmla="*/ 177 w 177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7">
                  <a:moveTo>
                    <a:pt x="177" y="0"/>
                  </a:moveTo>
                  <a:cubicBezTo>
                    <a:pt x="79" y="0"/>
                    <a:pt x="0" y="79"/>
                    <a:pt x="0" y="177"/>
                  </a:cubicBezTo>
                  <a:lnTo>
                    <a:pt x="177" y="177"/>
                  </a:lnTo>
                  <a:lnTo>
                    <a:pt x="177" y="0"/>
                  </a:lnTo>
                  <a:close/>
                </a:path>
              </a:pathLst>
            </a:custGeom>
            <a:grpFill/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 kern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9"/>
            <p:cNvSpPr/>
            <p:nvPr/>
          </p:nvSpPr>
          <p:spPr bwMode="auto">
            <a:xfrm>
              <a:off x="3934966" y="1053530"/>
              <a:ext cx="2159405" cy="2160408"/>
            </a:xfrm>
            <a:custGeom>
              <a:avLst/>
              <a:gdLst>
                <a:gd name="T0" fmla="*/ 2147483647 w 177"/>
                <a:gd name="T1" fmla="*/ 0 h 177"/>
                <a:gd name="T2" fmla="*/ 0 w 177"/>
                <a:gd name="T3" fmla="*/ 2147483647 h 177"/>
                <a:gd name="T4" fmla="*/ 2147483647 w 177"/>
                <a:gd name="T5" fmla="*/ 2147483647 h 177"/>
                <a:gd name="T6" fmla="*/ 2147483647 w 177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7"/>
                <a:gd name="T14" fmla="*/ 177 w 177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7">
                  <a:moveTo>
                    <a:pt x="177" y="0"/>
                  </a:moveTo>
                  <a:cubicBezTo>
                    <a:pt x="79" y="0"/>
                    <a:pt x="0" y="79"/>
                    <a:pt x="0" y="177"/>
                  </a:cubicBezTo>
                  <a:lnTo>
                    <a:pt x="177" y="177"/>
                  </a:lnTo>
                  <a:lnTo>
                    <a:pt x="177" y="0"/>
                  </a:lnTo>
                  <a:close/>
                </a:path>
              </a:pathLst>
            </a:custGeom>
            <a:grpFill/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914400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 kern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Line 10"/>
          <p:cNvSpPr>
            <a:spLocks noChangeShapeType="1"/>
          </p:cNvSpPr>
          <p:nvPr/>
        </p:nvSpPr>
        <p:spPr bwMode="auto">
          <a:xfrm rot="5400000" flipV="1">
            <a:off x="6141037" y="1535613"/>
            <a:ext cx="0" cy="4811302"/>
          </a:xfrm>
          <a:prstGeom prst="line">
            <a:avLst/>
          </a:prstGeom>
          <a:ln>
            <a:solidFill>
              <a:srgbClr val="2B3F46"/>
            </a:solidFill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wrap="none" anchor="ctr"/>
          <a:lstStyle/>
          <a:p>
            <a:pPr defTabSz="1219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17"/>
          <p:cNvSpPr>
            <a:spLocks noChangeArrowheads="1"/>
          </p:cNvSpPr>
          <p:nvPr/>
        </p:nvSpPr>
        <p:spPr bwMode="auto">
          <a:xfrm>
            <a:off x="8540062" y="3657483"/>
            <a:ext cx="105572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紧急</a:t>
            </a:r>
          </a:p>
        </p:txBody>
      </p:sp>
      <p:sp>
        <p:nvSpPr>
          <p:cNvPr id="9" name="Rectangle 19"/>
          <p:cNvSpPr>
            <a:spLocks noChangeArrowheads="1"/>
          </p:cNvSpPr>
          <p:nvPr/>
        </p:nvSpPr>
        <p:spPr bwMode="auto">
          <a:xfrm>
            <a:off x="5033777" y="1663262"/>
            <a:ext cx="11237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</a:p>
        </p:txBody>
      </p:sp>
      <p:sp>
        <p:nvSpPr>
          <p:cNvPr id="10" name="Rectangle 36"/>
          <p:cNvSpPr>
            <a:spLocks noChangeArrowheads="1"/>
          </p:cNvSpPr>
          <p:nvPr/>
        </p:nvSpPr>
        <p:spPr bwMode="auto">
          <a:xfrm>
            <a:off x="4460336" y="3955258"/>
            <a:ext cx="1619540" cy="830997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3399FF">
                <a:gamma/>
                <a:shade val="60000"/>
                <a:invGamma/>
              </a:srgbClr>
            </a:prstShdw>
          </a:effectLst>
        </p:spPr>
        <p:txBody>
          <a:bodyPr wrap="square">
            <a:spAutoFit/>
          </a:bodyPr>
          <a:lstStyle/>
          <a:p>
            <a:pPr algn="r"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交际应酬</a:t>
            </a:r>
          </a:p>
          <a:p>
            <a:pPr algn="r"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个人爱好</a:t>
            </a:r>
          </a:p>
        </p:txBody>
      </p:sp>
      <p:sp>
        <p:nvSpPr>
          <p:cNvPr id="11" name="Rectangle 37"/>
          <p:cNvSpPr>
            <a:spLocks noChangeArrowheads="1"/>
          </p:cNvSpPr>
          <p:nvPr/>
        </p:nvSpPr>
        <p:spPr bwMode="auto">
          <a:xfrm>
            <a:off x="6181523" y="3960439"/>
            <a:ext cx="1444725" cy="1200329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3399FF">
                <a:gamma/>
                <a:shade val="60000"/>
                <a:invGamma/>
              </a:srgbClr>
            </a:prstShdw>
          </a:effectLst>
        </p:spPr>
        <p:txBody>
          <a:bodyPr wrap="square">
            <a:spAutoFit/>
          </a:bodyPr>
          <a:lstStyle/>
          <a:p>
            <a:pPr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请示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临时会议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</a:p>
        </p:txBody>
      </p:sp>
      <p:sp>
        <p:nvSpPr>
          <p:cNvPr id="12" name="Rectangle 38"/>
          <p:cNvSpPr>
            <a:spLocks noChangeArrowheads="1"/>
          </p:cNvSpPr>
          <p:nvPr/>
        </p:nvSpPr>
        <p:spPr bwMode="auto">
          <a:xfrm>
            <a:off x="4124529" y="2668657"/>
            <a:ext cx="2020366" cy="1200329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3399FF">
                <a:gamma/>
                <a:shade val="60000"/>
                <a:invGamma/>
              </a:srgbClr>
            </a:prstShdw>
          </a:effectLst>
        </p:spPr>
        <p:txBody>
          <a:bodyPr wrap="square">
            <a:spAutoFit/>
          </a:bodyPr>
          <a:lstStyle/>
          <a:p>
            <a:pPr algn="r"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</a:t>
            </a:r>
          </a:p>
          <a:p>
            <a:pPr algn="r"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技能提升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建立人际关系</a:t>
            </a:r>
          </a:p>
        </p:txBody>
      </p:sp>
      <p:sp>
        <p:nvSpPr>
          <p:cNvPr id="13" name="Rectangle 39"/>
          <p:cNvSpPr>
            <a:spLocks noChangeArrowheads="1"/>
          </p:cNvSpPr>
          <p:nvPr/>
        </p:nvSpPr>
        <p:spPr bwMode="auto">
          <a:xfrm>
            <a:off x="6157477" y="2664025"/>
            <a:ext cx="1444724" cy="1200329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3399FF">
                <a:gamma/>
                <a:shade val="60000"/>
                <a:invGamma/>
              </a:srgbClr>
            </a:prstShdw>
          </a:effectLst>
        </p:spPr>
        <p:txBody>
          <a:bodyPr wrap="square">
            <a:spAutoFit/>
          </a:bodyPr>
          <a:lstStyle/>
          <a:p>
            <a:pPr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到期限的计划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危机</a:t>
            </a: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6129299" y="1731525"/>
            <a:ext cx="0" cy="4375137"/>
          </a:xfrm>
          <a:prstGeom prst="line">
            <a:avLst/>
          </a:prstGeom>
          <a:ln>
            <a:solidFill>
              <a:srgbClr val="2B3F46"/>
            </a:solidFill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wrap="none" anchor="ctr"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kern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27"/>
          <p:cNvSpPr/>
          <p:nvPr/>
        </p:nvSpPr>
        <p:spPr bwMode="auto">
          <a:xfrm rot="10800000" flipV="1">
            <a:off x="4371829" y="2734493"/>
            <a:ext cx="483240" cy="214773"/>
          </a:xfrm>
          <a:custGeom>
            <a:avLst/>
            <a:gdLst>
              <a:gd name="T0" fmla="*/ 0 w 1905"/>
              <a:gd name="T1" fmla="*/ 2147483647 h 136"/>
              <a:gd name="T2" fmla="*/ 2147483647 w 1905"/>
              <a:gd name="T3" fmla="*/ 0 h 136"/>
              <a:gd name="T4" fmla="*/ 2147483647 w 1905"/>
              <a:gd name="T5" fmla="*/ 0 h 136"/>
              <a:gd name="T6" fmla="*/ 0 60000 65536"/>
              <a:gd name="T7" fmla="*/ 0 60000 65536"/>
              <a:gd name="T8" fmla="*/ 0 60000 65536"/>
              <a:gd name="T9" fmla="*/ 0 w 1905"/>
              <a:gd name="T10" fmla="*/ 0 h 136"/>
              <a:gd name="T11" fmla="*/ 1905 w 1905"/>
              <a:gd name="T12" fmla="*/ 136 h 1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5" h="136">
                <a:moveTo>
                  <a:pt x="0" y="136"/>
                </a:moveTo>
                <a:lnTo>
                  <a:pt x="317" y="0"/>
                </a:lnTo>
                <a:lnTo>
                  <a:pt x="1905" y="0"/>
                </a:lnTo>
              </a:path>
            </a:pathLst>
          </a:custGeom>
          <a:noFill/>
          <a:ln w="25400" cap="rnd" cmpd="sng">
            <a:solidFill>
              <a:srgbClr val="2B3F46"/>
            </a:solidFill>
            <a:prstDash val="sysDot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kern="0">
              <a:solidFill>
                <a:srgbClr val="2B3F46"/>
              </a:solidFill>
              <a:latin typeface="+mn-lt"/>
              <a:ea typeface="+mn-ea"/>
            </a:endParaRPr>
          </a:p>
        </p:txBody>
      </p:sp>
      <p:sp>
        <p:nvSpPr>
          <p:cNvPr id="16" name="Text Box 28"/>
          <p:cNvSpPr txBox="1">
            <a:spLocks noChangeArrowheads="1"/>
          </p:cNvSpPr>
          <p:nvPr/>
        </p:nvSpPr>
        <p:spPr bwMode="auto">
          <a:xfrm>
            <a:off x="1436734" y="2317351"/>
            <a:ext cx="2679933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defTabSz="914400" eaLnBrk="1" hangingPunct="1"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定出时间做</a:t>
            </a:r>
            <a:endParaRPr kumimoji="1" lang="en-US" altLang="zh-CN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>
            <a:cxnSpLocks noChangeShapeType="1"/>
          </p:cNvCxnSpPr>
          <p:nvPr/>
        </p:nvCxnSpPr>
        <p:spPr bwMode="auto">
          <a:xfrm>
            <a:off x="4165865" y="2285233"/>
            <a:ext cx="1" cy="1009444"/>
          </a:xfrm>
          <a:prstGeom prst="line">
            <a:avLst/>
          </a:prstGeom>
          <a:noFill/>
          <a:ln w="9525" algn="ctr">
            <a:solidFill>
              <a:srgbClr val="2B3F46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Freeform 27"/>
          <p:cNvSpPr/>
          <p:nvPr/>
        </p:nvSpPr>
        <p:spPr bwMode="auto">
          <a:xfrm rot="10800000">
            <a:off x="4371829" y="5127686"/>
            <a:ext cx="610605" cy="231006"/>
          </a:xfrm>
          <a:custGeom>
            <a:avLst/>
            <a:gdLst>
              <a:gd name="T0" fmla="*/ 0 w 1905"/>
              <a:gd name="T1" fmla="*/ 2147483647 h 136"/>
              <a:gd name="T2" fmla="*/ 2147483647 w 1905"/>
              <a:gd name="T3" fmla="*/ 0 h 136"/>
              <a:gd name="T4" fmla="*/ 2147483647 w 1905"/>
              <a:gd name="T5" fmla="*/ 0 h 136"/>
              <a:gd name="T6" fmla="*/ 0 60000 65536"/>
              <a:gd name="T7" fmla="*/ 0 60000 65536"/>
              <a:gd name="T8" fmla="*/ 0 60000 65536"/>
              <a:gd name="T9" fmla="*/ 0 w 1905"/>
              <a:gd name="T10" fmla="*/ 0 h 136"/>
              <a:gd name="T11" fmla="*/ 1905 w 1905"/>
              <a:gd name="T12" fmla="*/ 136 h 1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5" h="136">
                <a:moveTo>
                  <a:pt x="0" y="136"/>
                </a:moveTo>
                <a:lnTo>
                  <a:pt x="317" y="0"/>
                </a:lnTo>
                <a:lnTo>
                  <a:pt x="1905" y="0"/>
                </a:lnTo>
              </a:path>
            </a:pathLst>
          </a:custGeom>
          <a:noFill/>
          <a:ln w="25400" cap="rnd" cmpd="sng">
            <a:solidFill>
              <a:srgbClr val="2B3F46"/>
            </a:solidFill>
            <a:prstDash val="sysDot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kern="0">
              <a:solidFill>
                <a:srgbClr val="2B3F46"/>
              </a:solidFill>
              <a:latin typeface="+mn-lt"/>
              <a:ea typeface="+mn-ea"/>
            </a:endParaRPr>
          </a:p>
        </p:txBody>
      </p:sp>
      <p:sp>
        <p:nvSpPr>
          <p:cNvPr id="19" name="Text Box 28"/>
          <p:cNvSpPr txBox="1">
            <a:spLocks noChangeArrowheads="1"/>
          </p:cNvSpPr>
          <p:nvPr/>
        </p:nvSpPr>
        <p:spPr bwMode="auto">
          <a:xfrm>
            <a:off x="1290334" y="5049979"/>
            <a:ext cx="2869057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defTabSz="914400" eaLnBrk="1" hangingPunct="1"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打发时间时做</a:t>
            </a:r>
            <a:endParaRPr kumimoji="1" lang="en-US" altLang="zh-CN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cxnSpLocks noChangeShapeType="1"/>
          </p:cNvCxnSpPr>
          <p:nvPr/>
        </p:nvCxnSpPr>
        <p:spPr bwMode="auto">
          <a:xfrm>
            <a:off x="4236436" y="4970447"/>
            <a:ext cx="1" cy="840867"/>
          </a:xfrm>
          <a:prstGeom prst="line">
            <a:avLst/>
          </a:prstGeom>
          <a:noFill/>
          <a:ln w="9525" algn="ctr">
            <a:solidFill>
              <a:srgbClr val="2B3F46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Freeform 27"/>
          <p:cNvSpPr/>
          <p:nvPr/>
        </p:nvSpPr>
        <p:spPr bwMode="auto">
          <a:xfrm rot="10800000" flipH="1" flipV="1">
            <a:off x="7301853" y="2672803"/>
            <a:ext cx="762944" cy="157334"/>
          </a:xfrm>
          <a:custGeom>
            <a:avLst/>
            <a:gdLst>
              <a:gd name="T0" fmla="*/ 0 w 1905"/>
              <a:gd name="T1" fmla="*/ 2147483647 h 136"/>
              <a:gd name="T2" fmla="*/ 2147483647 w 1905"/>
              <a:gd name="T3" fmla="*/ 0 h 136"/>
              <a:gd name="T4" fmla="*/ 2147483647 w 1905"/>
              <a:gd name="T5" fmla="*/ 0 h 136"/>
              <a:gd name="T6" fmla="*/ 0 60000 65536"/>
              <a:gd name="T7" fmla="*/ 0 60000 65536"/>
              <a:gd name="T8" fmla="*/ 0 60000 65536"/>
              <a:gd name="T9" fmla="*/ 0 w 1905"/>
              <a:gd name="T10" fmla="*/ 0 h 136"/>
              <a:gd name="T11" fmla="*/ 1905 w 1905"/>
              <a:gd name="T12" fmla="*/ 136 h 1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5" h="136">
                <a:moveTo>
                  <a:pt x="0" y="136"/>
                </a:moveTo>
                <a:lnTo>
                  <a:pt x="317" y="0"/>
                </a:lnTo>
                <a:lnTo>
                  <a:pt x="1905" y="0"/>
                </a:lnTo>
              </a:path>
            </a:pathLst>
          </a:custGeom>
          <a:noFill/>
          <a:ln w="25400" cap="rnd" cmpd="sng">
            <a:solidFill>
              <a:srgbClr val="2B3F46"/>
            </a:solidFill>
            <a:prstDash val="sysDot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kern="0">
              <a:solidFill>
                <a:srgbClr val="2B3F46"/>
              </a:solidFill>
              <a:latin typeface="+mn-lt"/>
              <a:ea typeface="+mn-ea"/>
            </a:endParaRPr>
          </a:p>
        </p:txBody>
      </p:sp>
      <p:sp>
        <p:nvSpPr>
          <p:cNvPr id="22" name="Text Box 28"/>
          <p:cNvSpPr txBox="1">
            <a:spLocks noChangeArrowheads="1"/>
          </p:cNvSpPr>
          <p:nvPr/>
        </p:nvSpPr>
        <p:spPr bwMode="auto">
          <a:xfrm>
            <a:off x="8291563" y="2327604"/>
            <a:ext cx="1956497" cy="58105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defTabSz="914400" eaLnBrk="1" fontAlgn="auto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defRPr/>
            </a:pPr>
            <a:r>
              <a:rPr lang="zh-CN" altLang="en-US" sz="2400" b="1" kern="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立即去做</a:t>
            </a:r>
            <a:endParaRPr lang="en-US" altLang="zh-CN" sz="2400" b="1" kern="0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直接连接符 22"/>
          <p:cNvCxnSpPr>
            <a:cxnSpLocks noChangeShapeType="1"/>
          </p:cNvCxnSpPr>
          <p:nvPr/>
        </p:nvCxnSpPr>
        <p:spPr bwMode="auto">
          <a:xfrm>
            <a:off x="8206826" y="2393923"/>
            <a:ext cx="1" cy="661185"/>
          </a:xfrm>
          <a:prstGeom prst="line">
            <a:avLst/>
          </a:prstGeom>
          <a:noFill/>
          <a:ln w="9525" algn="ctr">
            <a:solidFill>
              <a:srgbClr val="2B3F46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Freeform 27"/>
          <p:cNvSpPr/>
          <p:nvPr/>
        </p:nvSpPr>
        <p:spPr bwMode="auto">
          <a:xfrm rot="10800000" flipH="1">
            <a:off x="7356731" y="5042143"/>
            <a:ext cx="762944" cy="237249"/>
          </a:xfrm>
          <a:custGeom>
            <a:avLst/>
            <a:gdLst>
              <a:gd name="T0" fmla="*/ 0 w 1905"/>
              <a:gd name="T1" fmla="*/ 2147483647 h 136"/>
              <a:gd name="T2" fmla="*/ 2147483647 w 1905"/>
              <a:gd name="T3" fmla="*/ 0 h 136"/>
              <a:gd name="T4" fmla="*/ 2147483647 w 1905"/>
              <a:gd name="T5" fmla="*/ 0 h 136"/>
              <a:gd name="T6" fmla="*/ 0 60000 65536"/>
              <a:gd name="T7" fmla="*/ 0 60000 65536"/>
              <a:gd name="T8" fmla="*/ 0 60000 65536"/>
              <a:gd name="T9" fmla="*/ 0 w 1905"/>
              <a:gd name="T10" fmla="*/ 0 h 136"/>
              <a:gd name="T11" fmla="*/ 1905 w 1905"/>
              <a:gd name="T12" fmla="*/ 136 h 1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5" h="136">
                <a:moveTo>
                  <a:pt x="0" y="136"/>
                </a:moveTo>
                <a:lnTo>
                  <a:pt x="317" y="0"/>
                </a:lnTo>
                <a:lnTo>
                  <a:pt x="1905" y="0"/>
                </a:lnTo>
              </a:path>
            </a:pathLst>
          </a:custGeom>
          <a:noFill/>
          <a:ln w="25400" cap="rnd" cmpd="sng">
            <a:solidFill>
              <a:srgbClr val="2B3F46"/>
            </a:solidFill>
            <a:prstDash val="sysDot"/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kern="0">
              <a:solidFill>
                <a:srgbClr val="2B3F46"/>
              </a:solidFill>
              <a:latin typeface="+mn-lt"/>
              <a:ea typeface="+mn-ea"/>
            </a:endParaRPr>
          </a:p>
        </p:txBody>
      </p:sp>
      <p:sp>
        <p:nvSpPr>
          <p:cNvPr id="25" name="Text Box 28"/>
          <p:cNvSpPr txBox="1">
            <a:spLocks noChangeArrowheads="1"/>
          </p:cNvSpPr>
          <p:nvPr/>
        </p:nvSpPr>
        <p:spPr bwMode="auto">
          <a:xfrm>
            <a:off x="8318857" y="4857157"/>
            <a:ext cx="2553862" cy="5810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defTabSz="914400" eaLnBrk="1" hangingPunct="1"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授权别人去做</a:t>
            </a:r>
            <a:endParaRPr kumimoji="1" lang="en-US" altLang="zh-CN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>
            <a:cxnSpLocks noChangeShapeType="1"/>
          </p:cNvCxnSpPr>
          <p:nvPr/>
        </p:nvCxnSpPr>
        <p:spPr bwMode="auto">
          <a:xfrm>
            <a:off x="8291562" y="4827421"/>
            <a:ext cx="1" cy="786356"/>
          </a:xfrm>
          <a:prstGeom prst="line">
            <a:avLst/>
          </a:prstGeom>
          <a:noFill/>
          <a:ln w="9525" algn="ctr">
            <a:solidFill>
              <a:srgbClr val="2B3F46"/>
            </a:solidFill>
            <a:prstDash val="sys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Rectangle 19"/>
          <p:cNvSpPr>
            <a:spLocks noChangeArrowheads="1"/>
          </p:cNvSpPr>
          <p:nvPr/>
        </p:nvSpPr>
        <p:spPr bwMode="auto">
          <a:xfrm>
            <a:off x="5550213" y="6047349"/>
            <a:ext cx="17274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不重要</a:t>
            </a:r>
          </a:p>
        </p:txBody>
      </p:sp>
      <p:sp>
        <p:nvSpPr>
          <p:cNvPr id="28" name="Rectangle 17"/>
          <p:cNvSpPr>
            <a:spLocks noChangeArrowheads="1"/>
          </p:cNvSpPr>
          <p:nvPr/>
        </p:nvSpPr>
        <p:spPr bwMode="auto">
          <a:xfrm>
            <a:off x="2201158" y="3632353"/>
            <a:ext cx="148877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不紧急</a:t>
            </a:r>
          </a:p>
        </p:txBody>
      </p:sp>
      <p:sp>
        <p:nvSpPr>
          <p:cNvPr id="33" name="TextBox 11">
            <a:hlinkClick r:id="rId3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2846" y="367957"/>
            <a:ext cx="35607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效能：四象限分析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8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0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2000"/>
                            </p:stCondLst>
                            <p:childTnLst>
                              <p:par>
                                <p:cTn id="7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500"/>
                            </p:stCondLst>
                            <p:childTnLst>
                              <p:par>
                                <p:cTn id="7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3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3500"/>
                            </p:stCondLst>
                            <p:childTnLst>
                              <p:par>
                                <p:cTn id="8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4000"/>
                            </p:stCondLst>
                            <p:childTnLst>
                              <p:par>
                                <p:cTn id="8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4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0"/>
                            </p:stCondLst>
                            <p:childTnLst>
                              <p:par>
                                <p:cTn id="9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5500"/>
                            </p:stCondLst>
                            <p:childTnLst>
                              <p:par>
                                <p:cTn id="10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6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6" grpId="0"/>
      <p:bldP spid="19" grpId="0"/>
      <p:bldP spid="22" grpId="0"/>
      <p:bldP spid="25" grpId="0"/>
      <p:bldP spid="27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5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DA8C52F-601C-4B90-821A-8FFA5BEFC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iṩļïḓè">
            <a:extLst>
              <a:ext uri="{FF2B5EF4-FFF2-40B4-BE49-F238E27FC236}">
                <a16:creationId xmlns:a16="http://schemas.microsoft.com/office/drawing/2014/main" id="{611159E3-85B6-485D-B945-D58C4FCC1411}"/>
              </a:ext>
            </a:extLst>
          </p:cNvPr>
          <p:cNvSpPr txBox="1"/>
          <p:nvPr/>
        </p:nvSpPr>
        <p:spPr bwMode="auto">
          <a:xfrm>
            <a:off x="5301205" y="2143381"/>
            <a:ext cx="3177850" cy="412248"/>
          </a:xfrm>
          <a:prstGeom prst="rect">
            <a:avLst/>
          </a:prstGeom>
          <a:gradFill flip="none" rotWithShape="1">
            <a:gsLst>
              <a:gs pos="0">
                <a:srgbClr val="F0CE9B"/>
              </a:gs>
              <a:gs pos="100000">
                <a:srgbClr val="D1A667"/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en-US" altLang="zh-CN" sz="3200" b="1" dirty="0">
                <a:solidFill>
                  <a:srgbClr val="192537"/>
                </a:solidFill>
              </a:rPr>
              <a:t>CONTENTS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578E29-D5B9-4679-A450-6D6BA67373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2955595" y="3787915"/>
            <a:ext cx="3177850" cy="26268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4A7024-8228-45AC-86A5-D4E442EEB4B2}"/>
              </a:ext>
            </a:extLst>
          </p:cNvPr>
          <p:cNvSpPr txBox="1"/>
          <p:nvPr/>
        </p:nvSpPr>
        <p:spPr>
          <a:xfrm>
            <a:off x="3261186" y="3342358"/>
            <a:ext cx="28348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为什么需要时间管理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53FB2F6-C8FE-4242-9B87-2D4BA305AE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7040601" y="3787915"/>
            <a:ext cx="3177850" cy="2626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C8E1CC6-ACF3-440A-B231-3BF83739BA60}"/>
              </a:ext>
            </a:extLst>
          </p:cNvPr>
          <p:cNvSpPr txBox="1"/>
          <p:nvPr/>
        </p:nvSpPr>
        <p:spPr>
          <a:xfrm>
            <a:off x="7279979" y="3342358"/>
            <a:ext cx="28722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时间与时间管理概述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95B5A60-F839-416E-8702-836476865B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2955595" y="4991471"/>
            <a:ext cx="3177850" cy="26268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CEC6964-0241-47A6-8DC0-5C4E1E07EDF2}"/>
              </a:ext>
            </a:extLst>
          </p:cNvPr>
          <p:cNvSpPr txBox="1"/>
          <p:nvPr/>
        </p:nvSpPr>
        <p:spPr>
          <a:xfrm>
            <a:off x="3261185" y="4574644"/>
            <a:ext cx="283481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时间管理的基本原理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E60666A-4AEA-41A6-AA42-E1C66B5CD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7040601" y="4991471"/>
            <a:ext cx="3177850" cy="26268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93CF4800-690B-4BE2-AEB4-C7306EC09423}"/>
              </a:ext>
            </a:extLst>
          </p:cNvPr>
          <p:cNvSpPr txBox="1"/>
          <p:nvPr/>
        </p:nvSpPr>
        <p:spPr>
          <a:xfrm>
            <a:off x="7346192" y="4574644"/>
            <a:ext cx="280604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时间管理的具体实施</a:t>
            </a:r>
          </a:p>
        </p:txBody>
      </p:sp>
    </p:spTree>
    <p:extLst>
      <p:ext uri="{BB962C8B-B14F-4D97-AF65-F5344CB8AC3E}">
        <p14:creationId xmlns:p14="http://schemas.microsoft.com/office/powerpoint/2010/main" val="158625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9" grpId="0"/>
      <p:bldP spid="11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2"/>
          <p:cNvSpPr/>
          <p:nvPr/>
        </p:nvSpPr>
        <p:spPr>
          <a:xfrm>
            <a:off x="4106328" y="1996087"/>
            <a:ext cx="3579313" cy="3598041"/>
          </a:xfrm>
          <a:prstGeom prst="ellipse">
            <a:avLst/>
          </a:prstGeom>
          <a:noFill/>
          <a:ln w="53975" cmpd="dbl">
            <a:solidFill>
              <a:srgbClr val="2B3F4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800">
              <a:solidFill>
                <a:schemeClr val="bg1"/>
              </a:solidFill>
            </a:endParaRPr>
          </a:p>
        </p:txBody>
      </p:sp>
      <p:grpSp>
        <p:nvGrpSpPr>
          <p:cNvPr id="3" name="Group 15"/>
          <p:cNvGrpSpPr/>
          <p:nvPr/>
        </p:nvGrpSpPr>
        <p:grpSpPr>
          <a:xfrm>
            <a:off x="5346965" y="2921062"/>
            <a:ext cx="1156854" cy="941363"/>
            <a:chOff x="1550139" y="1314466"/>
            <a:chExt cx="509139" cy="414300"/>
          </a:xfrm>
          <a:solidFill>
            <a:srgbClr val="2B3F46"/>
          </a:solidFill>
        </p:grpSpPr>
        <p:sp>
          <p:nvSpPr>
            <p:cNvPr id="4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5" name="Freeform 6"/>
            <p:cNvSpPr/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6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993963" y="1944586"/>
            <a:ext cx="1123656" cy="1130679"/>
            <a:chOff x="4016265" y="1844225"/>
            <a:chExt cx="1123656" cy="1130679"/>
          </a:xfrm>
        </p:grpSpPr>
        <p:sp>
          <p:nvSpPr>
            <p:cNvPr id="8" name="Oval 3"/>
            <p:cNvSpPr/>
            <p:nvPr/>
          </p:nvSpPr>
          <p:spPr>
            <a:xfrm>
              <a:off x="4016265" y="1844225"/>
              <a:ext cx="1123656" cy="1130679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grpSp>
          <p:nvGrpSpPr>
            <p:cNvPr id="9" name="Group 19"/>
            <p:cNvGrpSpPr/>
            <p:nvPr/>
          </p:nvGrpSpPr>
          <p:grpSpPr>
            <a:xfrm>
              <a:off x="4306606" y="2126045"/>
              <a:ext cx="619710" cy="526287"/>
              <a:chOff x="2950272" y="1314466"/>
              <a:chExt cx="496661" cy="421788"/>
            </a:xfrm>
            <a:solidFill>
              <a:schemeClr val="bg1"/>
            </a:solidFill>
          </p:grpSpPr>
          <p:sp>
            <p:nvSpPr>
              <p:cNvPr id="10" name="Freeform 12"/>
              <p:cNvSpPr/>
              <p:nvPr/>
            </p:nvSpPr>
            <p:spPr bwMode="auto">
              <a:xfrm>
                <a:off x="3107507" y="1559052"/>
                <a:ext cx="89848" cy="89848"/>
              </a:xfrm>
              <a:custGeom>
                <a:avLst/>
                <a:gdLst>
                  <a:gd name="T0" fmla="*/ 36 w 36"/>
                  <a:gd name="T1" fmla="*/ 20 h 36"/>
                  <a:gd name="T2" fmla="*/ 16 w 36"/>
                  <a:gd name="T3" fmla="*/ 0 h 36"/>
                  <a:gd name="T4" fmla="*/ 16 w 36"/>
                  <a:gd name="T5" fmla="*/ 0 h 36"/>
                  <a:gd name="T6" fmla="*/ 0 w 36"/>
                  <a:gd name="T7" fmla="*/ 36 h 36"/>
                  <a:gd name="T8" fmla="*/ 36 w 36"/>
                  <a:gd name="T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6" y="20"/>
                    </a:moveTo>
                    <a:lnTo>
                      <a:pt x="16" y="0"/>
                    </a:lnTo>
                    <a:lnTo>
                      <a:pt x="16" y="0"/>
                    </a:lnTo>
                    <a:lnTo>
                      <a:pt x="0" y="36"/>
                    </a:lnTo>
                    <a:lnTo>
                      <a:pt x="36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11" name="Rectangle 13"/>
              <p:cNvSpPr>
                <a:spLocks noChangeArrowheads="1"/>
              </p:cNvSpPr>
              <p:nvPr/>
            </p:nvSpPr>
            <p:spPr bwMode="auto">
              <a:xfrm>
                <a:off x="3197355" y="1608968"/>
                <a:ext cx="2497" cy="249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12" name="Freeform 14"/>
              <p:cNvSpPr/>
              <p:nvPr/>
            </p:nvSpPr>
            <p:spPr bwMode="auto">
              <a:xfrm>
                <a:off x="3159917" y="1344415"/>
                <a:ext cx="227117" cy="222125"/>
              </a:xfrm>
              <a:custGeom>
                <a:avLst/>
                <a:gdLst>
                  <a:gd name="T0" fmla="*/ 81 w 91"/>
                  <a:gd name="T1" fmla="*/ 0 h 89"/>
                  <a:gd name="T2" fmla="*/ 0 w 91"/>
                  <a:gd name="T3" fmla="*/ 81 h 89"/>
                  <a:gd name="T4" fmla="*/ 8 w 91"/>
                  <a:gd name="T5" fmla="*/ 89 h 89"/>
                  <a:gd name="T6" fmla="*/ 91 w 91"/>
                  <a:gd name="T7" fmla="*/ 8 h 89"/>
                  <a:gd name="T8" fmla="*/ 81 w 91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89">
                    <a:moveTo>
                      <a:pt x="81" y="0"/>
                    </a:moveTo>
                    <a:lnTo>
                      <a:pt x="0" y="81"/>
                    </a:lnTo>
                    <a:lnTo>
                      <a:pt x="8" y="89"/>
                    </a:lnTo>
                    <a:lnTo>
                      <a:pt x="91" y="8"/>
                    </a:lnTo>
                    <a:lnTo>
                      <a:pt x="8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13" name="Freeform 15"/>
              <p:cNvSpPr/>
              <p:nvPr/>
            </p:nvSpPr>
            <p:spPr bwMode="auto">
              <a:xfrm>
                <a:off x="3189867" y="1374365"/>
                <a:ext cx="227117" cy="224620"/>
              </a:xfrm>
              <a:custGeom>
                <a:avLst/>
                <a:gdLst>
                  <a:gd name="T0" fmla="*/ 0 w 91"/>
                  <a:gd name="T1" fmla="*/ 82 h 90"/>
                  <a:gd name="T2" fmla="*/ 8 w 91"/>
                  <a:gd name="T3" fmla="*/ 90 h 90"/>
                  <a:gd name="T4" fmla="*/ 91 w 91"/>
                  <a:gd name="T5" fmla="*/ 8 h 90"/>
                  <a:gd name="T6" fmla="*/ 83 w 91"/>
                  <a:gd name="T7" fmla="*/ 0 h 90"/>
                  <a:gd name="T8" fmla="*/ 0 w 91"/>
                  <a:gd name="T9" fmla="*/ 8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1" h="90">
                    <a:moveTo>
                      <a:pt x="0" y="82"/>
                    </a:moveTo>
                    <a:lnTo>
                      <a:pt x="8" y="90"/>
                    </a:lnTo>
                    <a:lnTo>
                      <a:pt x="91" y="8"/>
                    </a:lnTo>
                    <a:lnTo>
                      <a:pt x="83" y="0"/>
                    </a:lnTo>
                    <a:lnTo>
                      <a:pt x="0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14" name="Freeform 16"/>
              <p:cNvSpPr/>
              <p:nvPr/>
            </p:nvSpPr>
            <p:spPr bwMode="auto">
              <a:xfrm>
                <a:off x="3377051" y="1314466"/>
                <a:ext cx="69882" cy="64890"/>
              </a:xfrm>
              <a:custGeom>
                <a:avLst/>
                <a:gdLst>
                  <a:gd name="T0" fmla="*/ 14 w 21"/>
                  <a:gd name="T1" fmla="*/ 6 h 20"/>
                  <a:gd name="T2" fmla="*/ 0 w 21"/>
                  <a:gd name="T3" fmla="*/ 6 h 20"/>
                  <a:gd name="T4" fmla="*/ 15 w 21"/>
                  <a:gd name="T5" fmla="*/ 20 h 20"/>
                  <a:gd name="T6" fmla="*/ 14 w 21"/>
                  <a:gd name="T7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0">
                    <a:moveTo>
                      <a:pt x="14" y="6"/>
                    </a:moveTo>
                    <a:cubicBezTo>
                      <a:pt x="8" y="0"/>
                      <a:pt x="0" y="6"/>
                      <a:pt x="0" y="6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21" y="13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15" name="Freeform 17"/>
              <p:cNvSpPr/>
              <p:nvPr/>
            </p:nvSpPr>
            <p:spPr bwMode="auto">
              <a:xfrm>
                <a:off x="2950272" y="1324449"/>
                <a:ext cx="416796" cy="411805"/>
              </a:xfrm>
              <a:custGeom>
                <a:avLst/>
                <a:gdLst>
                  <a:gd name="T0" fmla="*/ 147 w 167"/>
                  <a:gd name="T1" fmla="*/ 145 h 165"/>
                  <a:gd name="T2" fmla="*/ 20 w 167"/>
                  <a:gd name="T3" fmla="*/ 145 h 165"/>
                  <a:gd name="T4" fmla="*/ 20 w 167"/>
                  <a:gd name="T5" fmla="*/ 20 h 165"/>
                  <a:gd name="T6" fmla="*/ 139 w 167"/>
                  <a:gd name="T7" fmla="*/ 20 h 165"/>
                  <a:gd name="T8" fmla="*/ 160 w 167"/>
                  <a:gd name="T9" fmla="*/ 0 h 165"/>
                  <a:gd name="T10" fmla="*/ 0 w 167"/>
                  <a:gd name="T11" fmla="*/ 0 h 165"/>
                  <a:gd name="T12" fmla="*/ 0 w 167"/>
                  <a:gd name="T13" fmla="*/ 165 h 165"/>
                  <a:gd name="T14" fmla="*/ 167 w 167"/>
                  <a:gd name="T15" fmla="*/ 165 h 165"/>
                  <a:gd name="T16" fmla="*/ 167 w 167"/>
                  <a:gd name="T17" fmla="*/ 61 h 165"/>
                  <a:gd name="T18" fmla="*/ 147 w 167"/>
                  <a:gd name="T19" fmla="*/ 81 h 165"/>
                  <a:gd name="T20" fmla="*/ 147 w 167"/>
                  <a:gd name="T21" fmla="*/ 14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7" h="165">
                    <a:moveTo>
                      <a:pt x="147" y="145"/>
                    </a:moveTo>
                    <a:lnTo>
                      <a:pt x="20" y="145"/>
                    </a:lnTo>
                    <a:lnTo>
                      <a:pt x="20" y="20"/>
                    </a:lnTo>
                    <a:lnTo>
                      <a:pt x="139" y="20"/>
                    </a:lnTo>
                    <a:lnTo>
                      <a:pt x="160" y="0"/>
                    </a:lnTo>
                    <a:lnTo>
                      <a:pt x="0" y="0"/>
                    </a:lnTo>
                    <a:lnTo>
                      <a:pt x="0" y="165"/>
                    </a:lnTo>
                    <a:lnTo>
                      <a:pt x="167" y="165"/>
                    </a:lnTo>
                    <a:lnTo>
                      <a:pt x="167" y="61"/>
                    </a:lnTo>
                    <a:lnTo>
                      <a:pt x="147" y="81"/>
                    </a:lnTo>
                    <a:lnTo>
                      <a:pt x="147" y="1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3476612" y="3229767"/>
            <a:ext cx="1123656" cy="1130680"/>
            <a:chOff x="3498914" y="3129406"/>
            <a:chExt cx="1123656" cy="1130680"/>
          </a:xfrm>
        </p:grpSpPr>
        <p:sp>
          <p:nvSpPr>
            <p:cNvPr id="17" name="Oval 4"/>
            <p:cNvSpPr/>
            <p:nvPr/>
          </p:nvSpPr>
          <p:spPr>
            <a:xfrm>
              <a:off x="3498914" y="3129406"/>
              <a:ext cx="1123656" cy="1130680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grpSp>
          <p:nvGrpSpPr>
            <p:cNvPr id="18" name="Group 26"/>
            <p:cNvGrpSpPr/>
            <p:nvPr/>
          </p:nvGrpSpPr>
          <p:grpSpPr>
            <a:xfrm>
              <a:off x="3754791" y="3419768"/>
              <a:ext cx="582824" cy="573574"/>
              <a:chOff x="1587575" y="2265358"/>
              <a:chExt cx="314468" cy="309477"/>
            </a:xfrm>
            <a:solidFill>
              <a:schemeClr val="bg1"/>
            </a:solidFill>
          </p:grpSpPr>
          <p:sp>
            <p:nvSpPr>
              <p:cNvPr id="19" name="Freeform 59"/>
              <p:cNvSpPr>
                <a:spLocks noEditPoints="1"/>
              </p:cNvSpPr>
              <p:nvPr/>
            </p:nvSpPr>
            <p:spPr bwMode="auto">
              <a:xfrm>
                <a:off x="1587575" y="2265358"/>
                <a:ext cx="314468" cy="309477"/>
              </a:xfrm>
              <a:custGeom>
                <a:avLst/>
                <a:gdLst>
                  <a:gd name="T0" fmla="*/ 82 w 95"/>
                  <a:gd name="T1" fmla="*/ 57 h 93"/>
                  <a:gd name="T2" fmla="*/ 95 w 95"/>
                  <a:gd name="T3" fmla="*/ 51 h 93"/>
                  <a:gd name="T4" fmla="*/ 95 w 95"/>
                  <a:gd name="T5" fmla="*/ 41 h 93"/>
                  <a:gd name="T6" fmla="*/ 82 w 95"/>
                  <a:gd name="T7" fmla="*/ 36 h 93"/>
                  <a:gd name="T8" fmla="*/ 80 w 95"/>
                  <a:gd name="T9" fmla="*/ 30 h 93"/>
                  <a:gd name="T10" fmla="*/ 85 w 95"/>
                  <a:gd name="T11" fmla="*/ 17 h 93"/>
                  <a:gd name="T12" fmla="*/ 77 w 95"/>
                  <a:gd name="T13" fmla="*/ 10 h 93"/>
                  <a:gd name="T14" fmla="*/ 64 w 95"/>
                  <a:gd name="T15" fmla="*/ 15 h 93"/>
                  <a:gd name="T16" fmla="*/ 59 w 95"/>
                  <a:gd name="T17" fmla="*/ 13 h 93"/>
                  <a:gd name="T18" fmla="*/ 53 w 95"/>
                  <a:gd name="T19" fmla="*/ 0 h 93"/>
                  <a:gd name="T20" fmla="*/ 42 w 95"/>
                  <a:gd name="T21" fmla="*/ 0 h 93"/>
                  <a:gd name="T22" fmla="*/ 37 w 95"/>
                  <a:gd name="T23" fmla="*/ 13 h 93"/>
                  <a:gd name="T24" fmla="*/ 31 w 95"/>
                  <a:gd name="T25" fmla="*/ 15 h 93"/>
                  <a:gd name="T26" fmla="*/ 18 w 95"/>
                  <a:gd name="T27" fmla="*/ 10 h 93"/>
                  <a:gd name="T28" fmla="*/ 10 w 95"/>
                  <a:gd name="T29" fmla="*/ 17 h 93"/>
                  <a:gd name="T30" fmla="*/ 16 w 95"/>
                  <a:gd name="T31" fmla="*/ 30 h 93"/>
                  <a:gd name="T32" fmla="*/ 13 w 95"/>
                  <a:gd name="T33" fmla="*/ 36 h 93"/>
                  <a:gd name="T34" fmla="*/ 0 w 95"/>
                  <a:gd name="T35" fmla="*/ 41 h 93"/>
                  <a:gd name="T36" fmla="*/ 0 w 95"/>
                  <a:gd name="T37" fmla="*/ 52 h 93"/>
                  <a:gd name="T38" fmla="*/ 13 w 95"/>
                  <a:gd name="T39" fmla="*/ 57 h 93"/>
                  <a:gd name="T40" fmla="*/ 16 w 95"/>
                  <a:gd name="T41" fmla="*/ 63 h 93"/>
                  <a:gd name="T42" fmla="*/ 11 w 95"/>
                  <a:gd name="T43" fmla="*/ 76 h 93"/>
                  <a:gd name="T44" fmla="*/ 18 w 95"/>
                  <a:gd name="T45" fmla="*/ 83 h 93"/>
                  <a:gd name="T46" fmla="*/ 31 w 95"/>
                  <a:gd name="T47" fmla="*/ 78 h 93"/>
                  <a:gd name="T48" fmla="*/ 37 w 95"/>
                  <a:gd name="T49" fmla="*/ 80 h 93"/>
                  <a:gd name="T50" fmla="*/ 43 w 95"/>
                  <a:gd name="T51" fmla="*/ 93 h 93"/>
                  <a:gd name="T52" fmla="*/ 53 w 95"/>
                  <a:gd name="T53" fmla="*/ 93 h 93"/>
                  <a:gd name="T54" fmla="*/ 59 w 95"/>
                  <a:gd name="T55" fmla="*/ 80 h 93"/>
                  <a:gd name="T56" fmla="*/ 64 w 95"/>
                  <a:gd name="T57" fmla="*/ 78 h 93"/>
                  <a:gd name="T58" fmla="*/ 78 w 95"/>
                  <a:gd name="T59" fmla="*/ 83 h 93"/>
                  <a:gd name="T60" fmla="*/ 85 w 95"/>
                  <a:gd name="T61" fmla="*/ 75 h 93"/>
                  <a:gd name="T62" fmla="*/ 80 w 95"/>
                  <a:gd name="T63" fmla="*/ 63 h 93"/>
                  <a:gd name="T64" fmla="*/ 82 w 95"/>
                  <a:gd name="T65" fmla="*/ 57 h 93"/>
                  <a:gd name="T66" fmla="*/ 48 w 95"/>
                  <a:gd name="T67" fmla="*/ 61 h 93"/>
                  <a:gd name="T68" fmla="*/ 33 w 95"/>
                  <a:gd name="T69" fmla="*/ 46 h 93"/>
                  <a:gd name="T70" fmla="*/ 48 w 95"/>
                  <a:gd name="T71" fmla="*/ 32 h 93"/>
                  <a:gd name="T72" fmla="*/ 63 w 95"/>
                  <a:gd name="T73" fmla="*/ 46 h 93"/>
                  <a:gd name="T74" fmla="*/ 48 w 95"/>
                  <a:gd name="T75" fmla="*/ 6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5" h="93">
                    <a:moveTo>
                      <a:pt x="82" y="57"/>
                    </a:moveTo>
                    <a:cubicBezTo>
                      <a:pt x="82" y="57"/>
                      <a:pt x="95" y="52"/>
                      <a:pt x="95" y="51"/>
                    </a:cubicBezTo>
                    <a:cubicBezTo>
                      <a:pt x="95" y="41"/>
                      <a:pt x="95" y="41"/>
                      <a:pt x="95" y="41"/>
                    </a:cubicBezTo>
                    <a:cubicBezTo>
                      <a:pt x="95" y="40"/>
                      <a:pt x="82" y="36"/>
                      <a:pt x="82" y="36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30"/>
                      <a:pt x="85" y="17"/>
                      <a:pt x="85" y="17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9"/>
                      <a:pt x="64" y="15"/>
                      <a:pt x="64" y="15"/>
                    </a:cubicBezTo>
                    <a:cubicBezTo>
                      <a:pt x="59" y="13"/>
                      <a:pt x="59" y="13"/>
                      <a:pt x="59" y="13"/>
                    </a:cubicBezTo>
                    <a:cubicBezTo>
                      <a:pt x="59" y="13"/>
                      <a:pt x="53" y="0"/>
                      <a:pt x="5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37" y="13"/>
                      <a:pt x="37" y="13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5"/>
                      <a:pt x="18" y="10"/>
                      <a:pt x="18" y="10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6" y="30"/>
                      <a:pt x="16" y="30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6"/>
                      <a:pt x="0" y="41"/>
                      <a:pt x="0" y="4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13" y="57"/>
                      <a:pt x="13" y="57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0" y="75"/>
                      <a:pt x="11" y="76"/>
                    </a:cubicBezTo>
                    <a:cubicBezTo>
                      <a:pt x="18" y="83"/>
                      <a:pt x="18" y="83"/>
                      <a:pt x="18" y="83"/>
                    </a:cubicBezTo>
                    <a:cubicBezTo>
                      <a:pt x="19" y="84"/>
                      <a:pt x="31" y="78"/>
                      <a:pt x="31" y="78"/>
                    </a:cubicBezTo>
                    <a:cubicBezTo>
                      <a:pt x="37" y="80"/>
                      <a:pt x="37" y="80"/>
                      <a:pt x="37" y="80"/>
                    </a:cubicBezTo>
                    <a:cubicBezTo>
                      <a:pt x="37" y="80"/>
                      <a:pt x="42" y="93"/>
                      <a:pt x="43" y="93"/>
                    </a:cubicBezTo>
                    <a:cubicBezTo>
                      <a:pt x="53" y="93"/>
                      <a:pt x="53" y="93"/>
                      <a:pt x="53" y="93"/>
                    </a:cubicBezTo>
                    <a:cubicBezTo>
                      <a:pt x="54" y="93"/>
                      <a:pt x="59" y="80"/>
                      <a:pt x="59" y="80"/>
                    </a:cubicBezTo>
                    <a:cubicBezTo>
                      <a:pt x="64" y="78"/>
                      <a:pt x="64" y="78"/>
                      <a:pt x="64" y="78"/>
                    </a:cubicBezTo>
                    <a:cubicBezTo>
                      <a:pt x="64" y="78"/>
                      <a:pt x="77" y="83"/>
                      <a:pt x="78" y="83"/>
                    </a:cubicBezTo>
                    <a:cubicBezTo>
                      <a:pt x="85" y="75"/>
                      <a:pt x="85" y="75"/>
                      <a:pt x="85" y="75"/>
                    </a:cubicBezTo>
                    <a:cubicBezTo>
                      <a:pt x="86" y="75"/>
                      <a:pt x="80" y="63"/>
                      <a:pt x="80" y="63"/>
                    </a:cubicBezTo>
                    <a:lnTo>
                      <a:pt x="82" y="57"/>
                    </a:lnTo>
                    <a:close/>
                    <a:moveTo>
                      <a:pt x="48" y="61"/>
                    </a:moveTo>
                    <a:cubicBezTo>
                      <a:pt x="39" y="61"/>
                      <a:pt x="33" y="55"/>
                      <a:pt x="33" y="46"/>
                    </a:cubicBezTo>
                    <a:cubicBezTo>
                      <a:pt x="33" y="38"/>
                      <a:pt x="39" y="32"/>
                      <a:pt x="48" y="32"/>
                    </a:cubicBezTo>
                    <a:cubicBezTo>
                      <a:pt x="56" y="32"/>
                      <a:pt x="63" y="38"/>
                      <a:pt x="63" y="46"/>
                    </a:cubicBezTo>
                    <a:cubicBezTo>
                      <a:pt x="63" y="55"/>
                      <a:pt x="56" y="61"/>
                      <a:pt x="48" y="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0" name="Oval 60"/>
              <p:cNvSpPr>
                <a:spLocks noChangeArrowheads="1"/>
              </p:cNvSpPr>
              <p:nvPr/>
            </p:nvSpPr>
            <p:spPr bwMode="auto">
              <a:xfrm>
                <a:off x="1712364" y="2387652"/>
                <a:ext cx="64890" cy="6239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7140201" y="3229767"/>
            <a:ext cx="1123656" cy="1130680"/>
            <a:chOff x="7162503" y="3129406"/>
            <a:chExt cx="1123656" cy="1130680"/>
          </a:xfrm>
        </p:grpSpPr>
        <p:sp>
          <p:nvSpPr>
            <p:cNvPr id="22" name="Oval 7"/>
            <p:cNvSpPr/>
            <p:nvPr/>
          </p:nvSpPr>
          <p:spPr>
            <a:xfrm>
              <a:off x="7162503" y="3129406"/>
              <a:ext cx="1123656" cy="1130680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grpSp>
          <p:nvGrpSpPr>
            <p:cNvPr id="23" name="Group 29"/>
            <p:cNvGrpSpPr/>
            <p:nvPr/>
          </p:nvGrpSpPr>
          <p:grpSpPr>
            <a:xfrm>
              <a:off x="7484641" y="3364259"/>
              <a:ext cx="478442" cy="599892"/>
              <a:chOff x="5106627" y="2260366"/>
              <a:chExt cx="324452" cy="406813"/>
            </a:xfrm>
            <a:solidFill>
              <a:schemeClr val="bg1"/>
            </a:solidFill>
          </p:grpSpPr>
          <p:sp>
            <p:nvSpPr>
              <p:cNvPr id="24" name="Freeform 80"/>
              <p:cNvSpPr/>
              <p:nvPr/>
            </p:nvSpPr>
            <p:spPr bwMode="auto">
              <a:xfrm>
                <a:off x="5106627" y="2430079"/>
                <a:ext cx="324452" cy="134772"/>
              </a:xfrm>
              <a:custGeom>
                <a:avLst/>
                <a:gdLst>
                  <a:gd name="T0" fmla="*/ 49 w 98"/>
                  <a:gd name="T1" fmla="*/ 16 h 40"/>
                  <a:gd name="T2" fmla="*/ 2 w 98"/>
                  <a:gd name="T3" fmla="*/ 0 h 40"/>
                  <a:gd name="T4" fmla="*/ 0 w 98"/>
                  <a:gd name="T5" fmla="*/ 5 h 40"/>
                  <a:gd name="T6" fmla="*/ 0 w 98"/>
                  <a:gd name="T7" fmla="*/ 20 h 40"/>
                  <a:gd name="T8" fmla="*/ 49 w 98"/>
                  <a:gd name="T9" fmla="*/ 40 h 40"/>
                  <a:gd name="T10" fmla="*/ 98 w 98"/>
                  <a:gd name="T11" fmla="*/ 20 h 40"/>
                  <a:gd name="T12" fmla="*/ 98 w 98"/>
                  <a:gd name="T13" fmla="*/ 5 h 40"/>
                  <a:gd name="T14" fmla="*/ 96 w 98"/>
                  <a:gd name="T15" fmla="*/ 0 h 40"/>
                  <a:gd name="T16" fmla="*/ 49 w 98"/>
                  <a:gd name="T1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6"/>
                    </a:moveTo>
                    <a:cubicBezTo>
                      <a:pt x="26" y="16"/>
                      <a:pt x="7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ubicBezTo>
                      <a:pt x="91" y="9"/>
                      <a:pt x="72" y="16"/>
                      <a:pt x="4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5" name="Freeform 81"/>
              <p:cNvSpPr/>
              <p:nvPr/>
            </p:nvSpPr>
            <p:spPr bwMode="auto">
              <a:xfrm>
                <a:off x="5106627" y="2534902"/>
                <a:ext cx="324452" cy="132277"/>
              </a:xfrm>
              <a:custGeom>
                <a:avLst/>
                <a:gdLst>
                  <a:gd name="T0" fmla="*/ 49 w 98"/>
                  <a:gd name="T1" fmla="*/ 15 h 40"/>
                  <a:gd name="T2" fmla="*/ 2 w 98"/>
                  <a:gd name="T3" fmla="*/ 0 h 40"/>
                  <a:gd name="T4" fmla="*/ 0 w 98"/>
                  <a:gd name="T5" fmla="*/ 4 h 40"/>
                  <a:gd name="T6" fmla="*/ 0 w 98"/>
                  <a:gd name="T7" fmla="*/ 19 h 40"/>
                  <a:gd name="T8" fmla="*/ 49 w 98"/>
                  <a:gd name="T9" fmla="*/ 40 h 40"/>
                  <a:gd name="T10" fmla="*/ 98 w 98"/>
                  <a:gd name="T11" fmla="*/ 19 h 40"/>
                  <a:gd name="T12" fmla="*/ 98 w 98"/>
                  <a:gd name="T13" fmla="*/ 4 h 40"/>
                  <a:gd name="T14" fmla="*/ 96 w 98"/>
                  <a:gd name="T15" fmla="*/ 0 h 40"/>
                  <a:gd name="T16" fmla="*/ 49 w 98"/>
                  <a:gd name="T17" fmla="*/ 1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0">
                    <a:moveTo>
                      <a:pt x="49" y="15"/>
                    </a:moveTo>
                    <a:cubicBezTo>
                      <a:pt x="26" y="15"/>
                      <a:pt x="7" y="9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31"/>
                      <a:pt x="22" y="40"/>
                      <a:pt x="49" y="40"/>
                    </a:cubicBezTo>
                    <a:cubicBezTo>
                      <a:pt x="76" y="40"/>
                      <a:pt x="98" y="31"/>
                      <a:pt x="98" y="19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8" y="3"/>
                      <a:pt x="97" y="1"/>
                      <a:pt x="96" y="0"/>
                    </a:cubicBezTo>
                    <a:cubicBezTo>
                      <a:pt x="91" y="9"/>
                      <a:pt x="72" y="15"/>
                      <a:pt x="49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6" name="Freeform 82"/>
              <p:cNvSpPr/>
              <p:nvPr/>
            </p:nvSpPr>
            <p:spPr bwMode="auto">
              <a:xfrm>
                <a:off x="5106627" y="2330248"/>
                <a:ext cx="324452" cy="137269"/>
              </a:xfrm>
              <a:custGeom>
                <a:avLst/>
                <a:gdLst>
                  <a:gd name="T0" fmla="*/ 96 w 98"/>
                  <a:gd name="T1" fmla="*/ 0 h 41"/>
                  <a:gd name="T2" fmla="*/ 49 w 98"/>
                  <a:gd name="T3" fmla="*/ 15 h 41"/>
                  <a:gd name="T4" fmla="*/ 2 w 98"/>
                  <a:gd name="T5" fmla="*/ 0 h 41"/>
                  <a:gd name="T6" fmla="*/ 0 w 98"/>
                  <a:gd name="T7" fmla="*/ 5 h 41"/>
                  <a:gd name="T8" fmla="*/ 0 w 98"/>
                  <a:gd name="T9" fmla="*/ 20 h 41"/>
                  <a:gd name="T10" fmla="*/ 49 w 98"/>
                  <a:gd name="T11" fmla="*/ 41 h 41"/>
                  <a:gd name="T12" fmla="*/ 98 w 98"/>
                  <a:gd name="T13" fmla="*/ 20 h 41"/>
                  <a:gd name="T14" fmla="*/ 98 w 98"/>
                  <a:gd name="T15" fmla="*/ 5 h 41"/>
                  <a:gd name="T16" fmla="*/ 96 w 98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41">
                    <a:moveTo>
                      <a:pt x="96" y="0"/>
                    </a:moveTo>
                    <a:cubicBezTo>
                      <a:pt x="95" y="9"/>
                      <a:pt x="75" y="15"/>
                      <a:pt x="49" y="15"/>
                    </a:cubicBezTo>
                    <a:cubicBezTo>
                      <a:pt x="24" y="15"/>
                      <a:pt x="3" y="9"/>
                      <a:pt x="2" y="0"/>
                    </a:cubicBezTo>
                    <a:cubicBezTo>
                      <a:pt x="1" y="2"/>
                      <a:pt x="0" y="3"/>
                      <a:pt x="0" y="5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31"/>
                      <a:pt x="22" y="41"/>
                      <a:pt x="49" y="41"/>
                    </a:cubicBezTo>
                    <a:cubicBezTo>
                      <a:pt x="76" y="41"/>
                      <a:pt x="98" y="31"/>
                      <a:pt x="98" y="20"/>
                    </a:cubicBezTo>
                    <a:cubicBezTo>
                      <a:pt x="98" y="5"/>
                      <a:pt x="98" y="5"/>
                      <a:pt x="98" y="5"/>
                    </a:cubicBezTo>
                    <a:cubicBezTo>
                      <a:pt x="98" y="3"/>
                      <a:pt x="97" y="2"/>
                      <a:pt x="9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27" name="Oval 83"/>
              <p:cNvSpPr>
                <a:spLocks noChangeArrowheads="1"/>
              </p:cNvSpPr>
              <p:nvPr/>
            </p:nvSpPr>
            <p:spPr bwMode="auto">
              <a:xfrm>
                <a:off x="5111618" y="2260366"/>
                <a:ext cx="316965" cy="10731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3993963" y="4580497"/>
            <a:ext cx="1123656" cy="1128338"/>
            <a:chOff x="4016265" y="4480136"/>
            <a:chExt cx="1123656" cy="1128338"/>
          </a:xfrm>
        </p:grpSpPr>
        <p:sp>
          <p:nvSpPr>
            <p:cNvPr id="29" name="Oval 5"/>
            <p:cNvSpPr/>
            <p:nvPr/>
          </p:nvSpPr>
          <p:spPr>
            <a:xfrm>
              <a:off x="4016265" y="4480136"/>
              <a:ext cx="1123656" cy="1128338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sp>
          <p:nvSpPr>
            <p:cNvPr id="30" name="Freeform 103"/>
            <p:cNvSpPr>
              <a:spLocks noEditPoints="1"/>
            </p:cNvSpPr>
            <p:nvPr/>
          </p:nvSpPr>
          <p:spPr bwMode="auto">
            <a:xfrm>
              <a:off x="4257382" y="4770414"/>
              <a:ext cx="554806" cy="547783"/>
            </a:xfrm>
            <a:custGeom>
              <a:avLst/>
              <a:gdLst>
                <a:gd name="T0" fmla="*/ 46691 w 113"/>
                <a:gd name="T1" fmla="*/ 43164 h 112"/>
                <a:gd name="T2" fmla="*/ 46691 w 113"/>
                <a:gd name="T3" fmla="*/ 209178 h 112"/>
                <a:gd name="T4" fmla="*/ 163419 w 113"/>
                <a:gd name="T5" fmla="*/ 235740 h 112"/>
                <a:gd name="T6" fmla="*/ 200105 w 113"/>
                <a:gd name="T7" fmla="*/ 272263 h 112"/>
                <a:gd name="T8" fmla="*/ 250131 w 113"/>
                <a:gd name="T9" fmla="*/ 262303 h 112"/>
                <a:gd name="T10" fmla="*/ 250131 w 113"/>
                <a:gd name="T11" fmla="*/ 308787 h 112"/>
                <a:gd name="T12" fmla="*/ 260136 w 113"/>
                <a:gd name="T13" fmla="*/ 322068 h 112"/>
                <a:gd name="T14" fmla="*/ 306827 w 113"/>
                <a:gd name="T15" fmla="*/ 322068 h 112"/>
                <a:gd name="T16" fmla="*/ 303492 w 113"/>
                <a:gd name="T17" fmla="*/ 371872 h 112"/>
                <a:gd name="T18" fmla="*/ 376864 w 113"/>
                <a:gd name="T19" fmla="*/ 371872 h 112"/>
                <a:gd name="T20" fmla="*/ 376864 w 113"/>
                <a:gd name="T21" fmla="*/ 302146 h 112"/>
                <a:gd name="T22" fmla="*/ 236791 w 113"/>
                <a:gd name="T23" fmla="*/ 162694 h 112"/>
                <a:gd name="T24" fmla="*/ 210110 w 113"/>
                <a:gd name="T25" fmla="*/ 43164 h 112"/>
                <a:gd name="T26" fmla="*/ 46691 w 113"/>
                <a:gd name="T27" fmla="*/ 43164 h 112"/>
                <a:gd name="T28" fmla="*/ 56696 w 113"/>
                <a:gd name="T29" fmla="*/ 175975 h 112"/>
                <a:gd name="T30" fmla="*/ 66702 w 113"/>
                <a:gd name="T31" fmla="*/ 66406 h 112"/>
                <a:gd name="T32" fmla="*/ 176759 w 113"/>
                <a:gd name="T33" fmla="*/ 56445 h 112"/>
                <a:gd name="T34" fmla="*/ 56696 w 113"/>
                <a:gd name="T35" fmla="*/ 175975 h 11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13" h="112">
                  <a:moveTo>
                    <a:pt x="14" y="13"/>
                  </a:moveTo>
                  <a:cubicBezTo>
                    <a:pt x="0" y="27"/>
                    <a:pt x="0" y="49"/>
                    <a:pt x="14" y="63"/>
                  </a:cubicBezTo>
                  <a:cubicBezTo>
                    <a:pt x="23" y="72"/>
                    <a:pt x="37" y="75"/>
                    <a:pt x="49" y="71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60" y="82"/>
                    <a:pt x="70" y="74"/>
                    <a:pt x="75" y="79"/>
                  </a:cubicBezTo>
                  <a:cubicBezTo>
                    <a:pt x="79" y="83"/>
                    <a:pt x="76" y="89"/>
                    <a:pt x="75" y="93"/>
                  </a:cubicBezTo>
                  <a:cubicBezTo>
                    <a:pt x="74" y="95"/>
                    <a:pt x="73" y="99"/>
                    <a:pt x="78" y="97"/>
                  </a:cubicBezTo>
                  <a:cubicBezTo>
                    <a:pt x="81" y="96"/>
                    <a:pt x="88" y="92"/>
                    <a:pt x="92" y="97"/>
                  </a:cubicBezTo>
                  <a:cubicBezTo>
                    <a:pt x="97" y="102"/>
                    <a:pt x="91" y="112"/>
                    <a:pt x="91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91"/>
                    <a:pt x="113" y="91"/>
                    <a:pt x="113" y="91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5" y="37"/>
                    <a:pt x="72" y="23"/>
                    <a:pt x="63" y="13"/>
                  </a:cubicBezTo>
                  <a:cubicBezTo>
                    <a:pt x="49" y="0"/>
                    <a:pt x="27" y="0"/>
                    <a:pt x="14" y="13"/>
                  </a:cubicBezTo>
                  <a:close/>
                  <a:moveTo>
                    <a:pt x="17" y="53"/>
                  </a:moveTo>
                  <a:cubicBezTo>
                    <a:pt x="11" y="43"/>
                    <a:pt x="12" y="29"/>
                    <a:pt x="20" y="20"/>
                  </a:cubicBezTo>
                  <a:cubicBezTo>
                    <a:pt x="29" y="12"/>
                    <a:pt x="43" y="11"/>
                    <a:pt x="53" y="17"/>
                  </a:cubicBezTo>
                  <a:lnTo>
                    <a:pt x="17" y="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690738" y="4580497"/>
            <a:ext cx="1123656" cy="1128338"/>
            <a:chOff x="6713040" y="4480136"/>
            <a:chExt cx="1123656" cy="1128338"/>
          </a:xfrm>
        </p:grpSpPr>
        <p:sp>
          <p:nvSpPr>
            <p:cNvPr id="32" name="Oval 8"/>
            <p:cNvSpPr/>
            <p:nvPr/>
          </p:nvSpPr>
          <p:spPr>
            <a:xfrm>
              <a:off x="6713040" y="4480136"/>
              <a:ext cx="1123656" cy="1128338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sp>
          <p:nvSpPr>
            <p:cNvPr id="33" name="Freeform 104"/>
            <p:cNvSpPr>
              <a:spLocks noEditPoints="1"/>
            </p:cNvSpPr>
            <p:nvPr/>
          </p:nvSpPr>
          <p:spPr bwMode="auto">
            <a:xfrm>
              <a:off x="6979908" y="4737640"/>
              <a:ext cx="589920" cy="580556"/>
            </a:xfrm>
            <a:custGeom>
              <a:avLst/>
              <a:gdLst>
                <a:gd name="T0" fmla="*/ 176369 w 120"/>
                <a:gd name="T1" fmla="*/ 116963 h 118"/>
                <a:gd name="T2" fmla="*/ 156402 w 120"/>
                <a:gd name="T3" fmla="*/ 30076 h 118"/>
                <a:gd name="T4" fmla="*/ 69882 w 120"/>
                <a:gd name="T5" fmla="*/ 6684 h 118"/>
                <a:gd name="T6" fmla="*/ 119798 w 120"/>
                <a:gd name="T7" fmla="*/ 56811 h 118"/>
                <a:gd name="T8" fmla="*/ 106487 w 120"/>
                <a:gd name="T9" fmla="*/ 106938 h 118"/>
                <a:gd name="T10" fmla="*/ 56571 w 120"/>
                <a:gd name="T11" fmla="*/ 120305 h 118"/>
                <a:gd name="T12" fmla="*/ 6655 w 120"/>
                <a:gd name="T13" fmla="*/ 70178 h 118"/>
                <a:gd name="T14" fmla="*/ 29949 w 120"/>
                <a:gd name="T15" fmla="*/ 157065 h 118"/>
                <a:gd name="T16" fmla="*/ 119798 w 120"/>
                <a:gd name="T17" fmla="*/ 177116 h 118"/>
                <a:gd name="T18" fmla="*/ 119798 w 120"/>
                <a:gd name="T19" fmla="*/ 177116 h 118"/>
                <a:gd name="T20" fmla="*/ 326115 w 120"/>
                <a:gd name="T21" fmla="*/ 384308 h 118"/>
                <a:gd name="T22" fmla="*/ 356065 w 120"/>
                <a:gd name="T23" fmla="*/ 394333 h 118"/>
                <a:gd name="T24" fmla="*/ 382686 w 120"/>
                <a:gd name="T25" fmla="*/ 384308 h 118"/>
                <a:gd name="T26" fmla="*/ 382686 w 120"/>
                <a:gd name="T27" fmla="*/ 324155 h 118"/>
                <a:gd name="T28" fmla="*/ 176369 w 120"/>
                <a:gd name="T29" fmla="*/ 116963 h 118"/>
                <a:gd name="T30" fmla="*/ 359393 w 120"/>
                <a:gd name="T31" fmla="*/ 377624 h 118"/>
                <a:gd name="T32" fmla="*/ 342754 w 120"/>
                <a:gd name="T33" fmla="*/ 360915 h 118"/>
                <a:gd name="T34" fmla="*/ 359393 w 120"/>
                <a:gd name="T35" fmla="*/ 344206 h 118"/>
                <a:gd name="T36" fmla="*/ 376031 w 120"/>
                <a:gd name="T37" fmla="*/ 360915 h 118"/>
                <a:gd name="T38" fmla="*/ 359393 w 120"/>
                <a:gd name="T39" fmla="*/ 377624 h 11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20" h="118">
                  <a:moveTo>
                    <a:pt x="53" y="35"/>
                  </a:moveTo>
                  <a:cubicBezTo>
                    <a:pt x="56" y="26"/>
                    <a:pt x="54" y="16"/>
                    <a:pt x="47" y="9"/>
                  </a:cubicBezTo>
                  <a:cubicBezTo>
                    <a:pt x="40" y="2"/>
                    <a:pt x="30" y="0"/>
                    <a:pt x="21" y="2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0" y="30"/>
                    <a:pt x="2" y="40"/>
                    <a:pt x="9" y="47"/>
                  </a:cubicBezTo>
                  <a:cubicBezTo>
                    <a:pt x="17" y="54"/>
                    <a:pt x="27" y="56"/>
                    <a:pt x="36" y="53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100" y="117"/>
                    <a:pt x="103" y="118"/>
                    <a:pt x="107" y="118"/>
                  </a:cubicBezTo>
                  <a:cubicBezTo>
                    <a:pt x="110" y="118"/>
                    <a:pt x="113" y="117"/>
                    <a:pt x="115" y="115"/>
                  </a:cubicBezTo>
                  <a:cubicBezTo>
                    <a:pt x="120" y="110"/>
                    <a:pt x="120" y="102"/>
                    <a:pt x="115" y="97"/>
                  </a:cubicBezTo>
                  <a:lnTo>
                    <a:pt x="53" y="35"/>
                  </a:lnTo>
                  <a:close/>
                  <a:moveTo>
                    <a:pt x="108" y="113"/>
                  </a:moveTo>
                  <a:cubicBezTo>
                    <a:pt x="105" y="113"/>
                    <a:pt x="103" y="110"/>
                    <a:pt x="103" y="108"/>
                  </a:cubicBezTo>
                  <a:cubicBezTo>
                    <a:pt x="103" y="105"/>
                    <a:pt x="105" y="103"/>
                    <a:pt x="108" y="103"/>
                  </a:cubicBezTo>
                  <a:cubicBezTo>
                    <a:pt x="110" y="103"/>
                    <a:pt x="113" y="105"/>
                    <a:pt x="113" y="108"/>
                  </a:cubicBezTo>
                  <a:cubicBezTo>
                    <a:pt x="113" y="110"/>
                    <a:pt x="110" y="113"/>
                    <a:pt x="108" y="1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690738" y="1944586"/>
            <a:ext cx="1123656" cy="1130679"/>
            <a:chOff x="6713040" y="1844225"/>
            <a:chExt cx="1123656" cy="1130679"/>
          </a:xfrm>
        </p:grpSpPr>
        <p:sp>
          <p:nvSpPr>
            <p:cNvPr id="35" name="Oval 6"/>
            <p:cNvSpPr/>
            <p:nvPr/>
          </p:nvSpPr>
          <p:spPr>
            <a:xfrm>
              <a:off x="6713040" y="1844225"/>
              <a:ext cx="1123656" cy="1130679"/>
            </a:xfrm>
            <a:prstGeom prst="ellipse">
              <a:avLst/>
            </a:prstGeom>
            <a:solidFill>
              <a:srgbClr val="2B3F46"/>
            </a:solidFill>
            <a:ln w="28575"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800">
                <a:solidFill>
                  <a:schemeClr val="bg1"/>
                </a:solidFill>
              </a:endParaRP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6966904" y="2025159"/>
              <a:ext cx="601920" cy="684947"/>
              <a:chOff x="2927811" y="2108124"/>
              <a:chExt cx="361887" cy="411804"/>
            </a:xfrm>
            <a:solidFill>
              <a:schemeClr val="bg1"/>
            </a:solidFill>
          </p:grpSpPr>
          <p:sp>
            <p:nvSpPr>
              <p:cNvPr id="37" name="Freeform 68"/>
              <p:cNvSpPr>
                <a:spLocks noEditPoints="1"/>
              </p:cNvSpPr>
              <p:nvPr/>
            </p:nvSpPr>
            <p:spPr bwMode="auto">
              <a:xfrm>
                <a:off x="2927811" y="2108124"/>
                <a:ext cx="164722" cy="299494"/>
              </a:xfrm>
              <a:custGeom>
                <a:avLst/>
                <a:gdLst>
                  <a:gd name="T0" fmla="*/ 50 w 50"/>
                  <a:gd name="T1" fmla="*/ 83 h 90"/>
                  <a:gd name="T2" fmla="*/ 50 w 50"/>
                  <a:gd name="T3" fmla="*/ 7 h 90"/>
                  <a:gd name="T4" fmla="*/ 44 w 50"/>
                  <a:gd name="T5" fmla="*/ 0 h 90"/>
                  <a:gd name="T6" fmla="*/ 6 w 50"/>
                  <a:gd name="T7" fmla="*/ 0 h 90"/>
                  <a:gd name="T8" fmla="*/ 0 w 50"/>
                  <a:gd name="T9" fmla="*/ 7 h 90"/>
                  <a:gd name="T10" fmla="*/ 0 w 50"/>
                  <a:gd name="T11" fmla="*/ 83 h 90"/>
                  <a:gd name="T12" fmla="*/ 6 w 50"/>
                  <a:gd name="T13" fmla="*/ 90 h 90"/>
                  <a:gd name="T14" fmla="*/ 44 w 50"/>
                  <a:gd name="T15" fmla="*/ 90 h 90"/>
                  <a:gd name="T16" fmla="*/ 50 w 50"/>
                  <a:gd name="T17" fmla="*/ 83 h 90"/>
                  <a:gd name="T18" fmla="*/ 39 w 50"/>
                  <a:gd name="T19" fmla="*/ 5 h 90"/>
                  <a:gd name="T20" fmla="*/ 41 w 50"/>
                  <a:gd name="T21" fmla="*/ 6 h 90"/>
                  <a:gd name="T22" fmla="*/ 39 w 50"/>
                  <a:gd name="T23" fmla="*/ 8 h 90"/>
                  <a:gd name="T24" fmla="*/ 38 w 50"/>
                  <a:gd name="T25" fmla="*/ 6 h 90"/>
                  <a:gd name="T26" fmla="*/ 39 w 50"/>
                  <a:gd name="T27" fmla="*/ 5 h 90"/>
                  <a:gd name="T28" fmla="*/ 16 w 50"/>
                  <a:gd name="T29" fmla="*/ 5 h 90"/>
                  <a:gd name="T30" fmla="*/ 34 w 50"/>
                  <a:gd name="T31" fmla="*/ 5 h 90"/>
                  <a:gd name="T32" fmla="*/ 34 w 50"/>
                  <a:gd name="T33" fmla="*/ 7 h 90"/>
                  <a:gd name="T34" fmla="*/ 16 w 50"/>
                  <a:gd name="T35" fmla="*/ 7 h 90"/>
                  <a:gd name="T36" fmla="*/ 16 w 50"/>
                  <a:gd name="T37" fmla="*/ 5 h 90"/>
                  <a:gd name="T38" fmla="*/ 5 w 50"/>
                  <a:gd name="T39" fmla="*/ 69 h 90"/>
                  <a:gd name="T40" fmla="*/ 5 w 50"/>
                  <a:gd name="T41" fmla="*/ 11 h 90"/>
                  <a:gd name="T42" fmla="*/ 45 w 50"/>
                  <a:gd name="T43" fmla="*/ 11 h 90"/>
                  <a:gd name="T44" fmla="*/ 45 w 50"/>
                  <a:gd name="T45" fmla="*/ 69 h 90"/>
                  <a:gd name="T46" fmla="*/ 5 w 50"/>
                  <a:gd name="T47" fmla="*/ 69 h 90"/>
                  <a:gd name="T48" fmla="*/ 25 w 50"/>
                  <a:gd name="T49" fmla="*/ 83 h 90"/>
                  <a:gd name="T50" fmla="*/ 21 w 50"/>
                  <a:gd name="T51" fmla="*/ 79 h 90"/>
                  <a:gd name="T52" fmla="*/ 25 w 50"/>
                  <a:gd name="T53" fmla="*/ 75 h 90"/>
                  <a:gd name="T54" fmla="*/ 29 w 50"/>
                  <a:gd name="T55" fmla="*/ 79 h 90"/>
                  <a:gd name="T56" fmla="*/ 25 w 50"/>
                  <a:gd name="T57" fmla="*/ 8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90">
                    <a:moveTo>
                      <a:pt x="50" y="83"/>
                    </a:moveTo>
                    <a:cubicBezTo>
                      <a:pt x="50" y="7"/>
                      <a:pt x="50" y="7"/>
                      <a:pt x="50" y="7"/>
                    </a:cubicBezTo>
                    <a:cubicBezTo>
                      <a:pt x="50" y="3"/>
                      <a:pt x="47" y="0"/>
                      <a:pt x="44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7"/>
                      <a:pt x="3" y="90"/>
                      <a:pt x="6" y="90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7" y="90"/>
                      <a:pt x="50" y="87"/>
                      <a:pt x="50" y="83"/>
                    </a:cubicBezTo>
                    <a:close/>
                    <a:moveTo>
                      <a:pt x="39" y="5"/>
                    </a:moveTo>
                    <a:cubicBezTo>
                      <a:pt x="40" y="5"/>
                      <a:pt x="41" y="5"/>
                      <a:pt x="41" y="6"/>
                    </a:cubicBezTo>
                    <a:cubicBezTo>
                      <a:pt x="41" y="7"/>
                      <a:pt x="40" y="8"/>
                      <a:pt x="39" y="8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9" y="5"/>
                    </a:cubicBezTo>
                    <a:close/>
                    <a:moveTo>
                      <a:pt x="16" y="5"/>
                    </a:moveTo>
                    <a:cubicBezTo>
                      <a:pt x="34" y="5"/>
                      <a:pt x="34" y="5"/>
                      <a:pt x="34" y="5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16" y="7"/>
                      <a:pt x="16" y="7"/>
                      <a:pt x="16" y="7"/>
                    </a:cubicBezTo>
                    <a:lnTo>
                      <a:pt x="16" y="5"/>
                    </a:lnTo>
                    <a:close/>
                    <a:moveTo>
                      <a:pt x="5" y="69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5" y="69"/>
                      <a:pt x="45" y="69"/>
                      <a:pt x="45" y="69"/>
                    </a:cubicBezTo>
                    <a:lnTo>
                      <a:pt x="5" y="69"/>
                    </a:lnTo>
                    <a:close/>
                    <a:moveTo>
                      <a:pt x="25" y="83"/>
                    </a:moveTo>
                    <a:cubicBezTo>
                      <a:pt x="23" y="83"/>
                      <a:pt x="21" y="81"/>
                      <a:pt x="21" y="79"/>
                    </a:cubicBezTo>
                    <a:cubicBezTo>
                      <a:pt x="21" y="77"/>
                      <a:pt x="23" y="75"/>
                      <a:pt x="25" y="75"/>
                    </a:cubicBezTo>
                    <a:cubicBezTo>
                      <a:pt x="27" y="75"/>
                      <a:pt x="29" y="77"/>
                      <a:pt x="29" y="79"/>
                    </a:cubicBezTo>
                    <a:cubicBezTo>
                      <a:pt x="29" y="81"/>
                      <a:pt x="27" y="83"/>
                      <a:pt x="25" y="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38" name="Freeform 69"/>
              <p:cNvSpPr>
                <a:spLocks noEditPoints="1"/>
              </p:cNvSpPr>
              <p:nvPr/>
            </p:nvSpPr>
            <p:spPr bwMode="auto">
              <a:xfrm>
                <a:off x="3119985" y="2220434"/>
                <a:ext cx="169713" cy="299494"/>
              </a:xfrm>
              <a:custGeom>
                <a:avLst/>
                <a:gdLst>
                  <a:gd name="T0" fmla="*/ 44 w 51"/>
                  <a:gd name="T1" fmla="*/ 0 h 90"/>
                  <a:gd name="T2" fmla="*/ 7 w 51"/>
                  <a:gd name="T3" fmla="*/ 0 h 90"/>
                  <a:gd name="T4" fmla="*/ 0 w 51"/>
                  <a:gd name="T5" fmla="*/ 7 h 90"/>
                  <a:gd name="T6" fmla="*/ 0 w 51"/>
                  <a:gd name="T7" fmla="*/ 83 h 90"/>
                  <a:gd name="T8" fmla="*/ 7 w 51"/>
                  <a:gd name="T9" fmla="*/ 90 h 90"/>
                  <a:gd name="T10" fmla="*/ 44 w 51"/>
                  <a:gd name="T11" fmla="*/ 90 h 90"/>
                  <a:gd name="T12" fmla="*/ 51 w 51"/>
                  <a:gd name="T13" fmla="*/ 83 h 90"/>
                  <a:gd name="T14" fmla="*/ 51 w 51"/>
                  <a:gd name="T15" fmla="*/ 7 h 90"/>
                  <a:gd name="T16" fmla="*/ 44 w 51"/>
                  <a:gd name="T17" fmla="*/ 0 h 90"/>
                  <a:gd name="T18" fmla="*/ 40 w 51"/>
                  <a:gd name="T19" fmla="*/ 5 h 90"/>
                  <a:gd name="T20" fmla="*/ 42 w 51"/>
                  <a:gd name="T21" fmla="*/ 6 h 90"/>
                  <a:gd name="T22" fmla="*/ 40 w 51"/>
                  <a:gd name="T23" fmla="*/ 8 h 90"/>
                  <a:gd name="T24" fmla="*/ 38 w 51"/>
                  <a:gd name="T25" fmla="*/ 6 h 90"/>
                  <a:gd name="T26" fmla="*/ 40 w 51"/>
                  <a:gd name="T27" fmla="*/ 5 h 90"/>
                  <a:gd name="T28" fmla="*/ 17 w 51"/>
                  <a:gd name="T29" fmla="*/ 5 h 90"/>
                  <a:gd name="T30" fmla="*/ 34 w 51"/>
                  <a:gd name="T31" fmla="*/ 5 h 90"/>
                  <a:gd name="T32" fmla="*/ 34 w 51"/>
                  <a:gd name="T33" fmla="*/ 7 h 90"/>
                  <a:gd name="T34" fmla="*/ 17 w 51"/>
                  <a:gd name="T35" fmla="*/ 7 h 90"/>
                  <a:gd name="T36" fmla="*/ 17 w 51"/>
                  <a:gd name="T37" fmla="*/ 5 h 90"/>
                  <a:gd name="T38" fmla="*/ 26 w 51"/>
                  <a:gd name="T39" fmla="*/ 83 h 90"/>
                  <a:gd name="T40" fmla="*/ 21 w 51"/>
                  <a:gd name="T41" fmla="*/ 79 h 90"/>
                  <a:gd name="T42" fmla="*/ 26 w 51"/>
                  <a:gd name="T43" fmla="*/ 75 h 90"/>
                  <a:gd name="T44" fmla="*/ 30 w 51"/>
                  <a:gd name="T45" fmla="*/ 79 h 90"/>
                  <a:gd name="T46" fmla="*/ 26 w 51"/>
                  <a:gd name="T47" fmla="*/ 83 h 90"/>
                  <a:gd name="T48" fmla="*/ 46 w 51"/>
                  <a:gd name="T49" fmla="*/ 69 h 90"/>
                  <a:gd name="T50" fmla="*/ 5 w 51"/>
                  <a:gd name="T51" fmla="*/ 69 h 90"/>
                  <a:gd name="T52" fmla="*/ 5 w 51"/>
                  <a:gd name="T53" fmla="*/ 11 h 90"/>
                  <a:gd name="T54" fmla="*/ 46 w 51"/>
                  <a:gd name="T55" fmla="*/ 11 h 90"/>
                  <a:gd name="T56" fmla="*/ 46 w 51"/>
                  <a:gd name="T57" fmla="*/ 6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1" h="90">
                    <a:moveTo>
                      <a:pt x="44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7"/>
                      <a:pt x="3" y="90"/>
                      <a:pt x="7" y="90"/>
                    </a:cubicBezTo>
                    <a:cubicBezTo>
                      <a:pt x="44" y="90"/>
                      <a:pt x="44" y="90"/>
                      <a:pt x="44" y="90"/>
                    </a:cubicBezTo>
                    <a:cubicBezTo>
                      <a:pt x="48" y="90"/>
                      <a:pt x="51" y="87"/>
                      <a:pt x="51" y="83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1" y="3"/>
                      <a:pt x="48" y="0"/>
                      <a:pt x="44" y="0"/>
                    </a:cubicBezTo>
                    <a:close/>
                    <a:moveTo>
                      <a:pt x="40" y="5"/>
                    </a:moveTo>
                    <a:cubicBezTo>
                      <a:pt x="41" y="5"/>
                      <a:pt x="42" y="5"/>
                      <a:pt x="42" y="6"/>
                    </a:cubicBezTo>
                    <a:cubicBezTo>
                      <a:pt x="42" y="7"/>
                      <a:pt x="41" y="8"/>
                      <a:pt x="40" y="8"/>
                    </a:cubicBezTo>
                    <a:cubicBezTo>
                      <a:pt x="39" y="8"/>
                      <a:pt x="38" y="7"/>
                      <a:pt x="38" y="6"/>
                    </a:cubicBezTo>
                    <a:cubicBezTo>
                      <a:pt x="38" y="5"/>
                      <a:pt x="39" y="5"/>
                      <a:pt x="40" y="5"/>
                    </a:cubicBezTo>
                    <a:close/>
                    <a:moveTo>
                      <a:pt x="17" y="5"/>
                    </a:moveTo>
                    <a:cubicBezTo>
                      <a:pt x="34" y="5"/>
                      <a:pt x="34" y="5"/>
                      <a:pt x="34" y="5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17" y="7"/>
                      <a:pt x="17" y="7"/>
                      <a:pt x="17" y="7"/>
                    </a:cubicBezTo>
                    <a:lnTo>
                      <a:pt x="17" y="5"/>
                    </a:lnTo>
                    <a:close/>
                    <a:moveTo>
                      <a:pt x="26" y="83"/>
                    </a:moveTo>
                    <a:cubicBezTo>
                      <a:pt x="23" y="83"/>
                      <a:pt x="21" y="81"/>
                      <a:pt x="21" y="79"/>
                    </a:cubicBezTo>
                    <a:cubicBezTo>
                      <a:pt x="21" y="77"/>
                      <a:pt x="23" y="75"/>
                      <a:pt x="26" y="75"/>
                    </a:cubicBezTo>
                    <a:cubicBezTo>
                      <a:pt x="28" y="75"/>
                      <a:pt x="30" y="77"/>
                      <a:pt x="30" y="79"/>
                    </a:cubicBezTo>
                    <a:cubicBezTo>
                      <a:pt x="30" y="81"/>
                      <a:pt x="28" y="83"/>
                      <a:pt x="26" y="83"/>
                    </a:cubicBezTo>
                    <a:close/>
                    <a:moveTo>
                      <a:pt x="46" y="69"/>
                    </a:moveTo>
                    <a:cubicBezTo>
                      <a:pt x="5" y="69"/>
                      <a:pt x="5" y="69"/>
                      <a:pt x="5" y="69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46" y="11"/>
                      <a:pt x="46" y="11"/>
                      <a:pt x="46" y="11"/>
                    </a:cubicBezTo>
                    <a:lnTo>
                      <a:pt x="46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39" name="Freeform 70"/>
              <p:cNvSpPr/>
              <p:nvPr/>
            </p:nvSpPr>
            <p:spPr bwMode="auto">
              <a:xfrm>
                <a:off x="3107507" y="2125594"/>
                <a:ext cx="99831" cy="82362"/>
              </a:xfrm>
              <a:custGeom>
                <a:avLst/>
                <a:gdLst>
                  <a:gd name="T0" fmla="*/ 32 w 40"/>
                  <a:gd name="T1" fmla="*/ 33 h 33"/>
                  <a:gd name="T2" fmla="*/ 40 w 40"/>
                  <a:gd name="T3" fmla="*/ 33 h 33"/>
                  <a:gd name="T4" fmla="*/ 40 w 40"/>
                  <a:gd name="T5" fmla="*/ 8 h 33"/>
                  <a:gd name="T6" fmla="*/ 40 w 40"/>
                  <a:gd name="T7" fmla="*/ 0 h 33"/>
                  <a:gd name="T8" fmla="*/ 32 w 40"/>
                  <a:gd name="T9" fmla="*/ 0 h 33"/>
                  <a:gd name="T10" fmla="*/ 0 w 40"/>
                  <a:gd name="T11" fmla="*/ 0 h 33"/>
                  <a:gd name="T12" fmla="*/ 0 w 40"/>
                  <a:gd name="T13" fmla="*/ 8 h 33"/>
                  <a:gd name="T14" fmla="*/ 32 w 40"/>
                  <a:gd name="T15" fmla="*/ 8 h 33"/>
                  <a:gd name="T16" fmla="*/ 32 w 40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33">
                    <a:moveTo>
                      <a:pt x="32" y="33"/>
                    </a:moveTo>
                    <a:lnTo>
                      <a:pt x="40" y="33"/>
                    </a:lnTo>
                    <a:lnTo>
                      <a:pt x="40" y="8"/>
                    </a:lnTo>
                    <a:lnTo>
                      <a:pt x="40" y="0"/>
                    </a:lnTo>
                    <a:lnTo>
                      <a:pt x="32" y="0"/>
                    </a:lnTo>
                    <a:lnTo>
                      <a:pt x="0" y="0"/>
                    </a:lnTo>
                    <a:lnTo>
                      <a:pt x="0" y="8"/>
                    </a:lnTo>
                    <a:lnTo>
                      <a:pt x="32" y="8"/>
                    </a:lnTo>
                    <a:lnTo>
                      <a:pt x="32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40" name="Freeform 71"/>
              <p:cNvSpPr/>
              <p:nvPr/>
            </p:nvSpPr>
            <p:spPr bwMode="auto">
              <a:xfrm>
                <a:off x="3017659" y="2425088"/>
                <a:ext cx="82362" cy="82362"/>
              </a:xfrm>
              <a:custGeom>
                <a:avLst/>
                <a:gdLst>
                  <a:gd name="T0" fmla="*/ 8 w 33"/>
                  <a:gd name="T1" fmla="*/ 0 h 33"/>
                  <a:gd name="T2" fmla="*/ 0 w 33"/>
                  <a:gd name="T3" fmla="*/ 0 h 33"/>
                  <a:gd name="T4" fmla="*/ 0 w 33"/>
                  <a:gd name="T5" fmla="*/ 25 h 33"/>
                  <a:gd name="T6" fmla="*/ 0 w 33"/>
                  <a:gd name="T7" fmla="*/ 33 h 33"/>
                  <a:gd name="T8" fmla="*/ 8 w 33"/>
                  <a:gd name="T9" fmla="*/ 33 h 33"/>
                  <a:gd name="T10" fmla="*/ 33 w 33"/>
                  <a:gd name="T11" fmla="*/ 33 h 33"/>
                  <a:gd name="T12" fmla="*/ 33 w 33"/>
                  <a:gd name="T13" fmla="*/ 25 h 33"/>
                  <a:gd name="T14" fmla="*/ 8 w 33"/>
                  <a:gd name="T15" fmla="*/ 25 h 33"/>
                  <a:gd name="T16" fmla="*/ 8 w 33"/>
                  <a:gd name="T17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3">
                    <a:moveTo>
                      <a:pt x="8" y="0"/>
                    </a:moveTo>
                    <a:lnTo>
                      <a:pt x="0" y="0"/>
                    </a:lnTo>
                    <a:lnTo>
                      <a:pt x="0" y="25"/>
                    </a:lnTo>
                    <a:lnTo>
                      <a:pt x="0" y="33"/>
                    </a:lnTo>
                    <a:lnTo>
                      <a:pt x="8" y="33"/>
                    </a:lnTo>
                    <a:lnTo>
                      <a:pt x="33" y="33"/>
                    </a:lnTo>
                    <a:lnTo>
                      <a:pt x="33" y="25"/>
                    </a:lnTo>
                    <a:lnTo>
                      <a:pt x="8" y="25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</p:grpSp>
      </p:grpSp>
      <p:sp>
        <p:nvSpPr>
          <p:cNvPr id="41" name="Text Box 10"/>
          <p:cNvSpPr txBox="1">
            <a:spLocks noChangeArrowheads="1"/>
          </p:cNvSpPr>
          <p:nvPr/>
        </p:nvSpPr>
        <p:spPr bwMode="auto">
          <a:xfrm>
            <a:off x="5124743" y="3903322"/>
            <a:ext cx="1644552" cy="103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" tIns="22860" rIns="45720" bIns="22860">
            <a:spAutoFit/>
          </a:bodyPr>
          <a:lstStyle>
            <a:lvl1pPr defTabSz="1087755"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 defTabSz="1087755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 defTabSz="1087755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 defTabSz="1087755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 defTabSz="1087755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defTabSz="108775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defTabSz="108775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defTabSz="108775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defTabSz="108775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/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如何提高效率</a:t>
            </a:r>
            <a:endParaRPr lang="en-US" altLang="zh-CN" sz="32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2200220" y="2225836"/>
            <a:ext cx="1847165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速度制胜</a:t>
            </a:r>
          </a:p>
        </p:txBody>
      </p:sp>
      <p:sp>
        <p:nvSpPr>
          <p:cNvPr id="47" name="TextBox 44"/>
          <p:cNvSpPr txBox="1"/>
          <p:nvPr/>
        </p:nvSpPr>
        <p:spPr>
          <a:xfrm>
            <a:off x="1212804" y="3598805"/>
            <a:ext cx="2234730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第一次做好</a:t>
            </a:r>
          </a:p>
        </p:txBody>
      </p:sp>
      <p:sp>
        <p:nvSpPr>
          <p:cNvPr id="50" name="TextBox 44"/>
          <p:cNvSpPr txBox="1"/>
          <p:nvPr/>
        </p:nvSpPr>
        <p:spPr>
          <a:xfrm>
            <a:off x="1940312" y="5126228"/>
            <a:ext cx="2017551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高效工具</a:t>
            </a:r>
          </a:p>
        </p:txBody>
      </p:sp>
      <p:sp>
        <p:nvSpPr>
          <p:cNvPr id="53" name="TextBox 44"/>
          <p:cNvSpPr txBox="1"/>
          <p:nvPr/>
        </p:nvSpPr>
        <p:spPr>
          <a:xfrm>
            <a:off x="8056108" y="5111744"/>
            <a:ext cx="2058965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整理整顿</a:t>
            </a:r>
          </a:p>
        </p:txBody>
      </p:sp>
      <p:sp>
        <p:nvSpPr>
          <p:cNvPr id="56" name="TextBox 44"/>
          <p:cNvSpPr txBox="1"/>
          <p:nvPr/>
        </p:nvSpPr>
        <p:spPr>
          <a:xfrm>
            <a:off x="8303810" y="3589160"/>
            <a:ext cx="1811263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简化流程</a:t>
            </a:r>
          </a:p>
        </p:txBody>
      </p:sp>
      <p:sp>
        <p:nvSpPr>
          <p:cNvPr id="59" name="TextBox 44"/>
          <p:cNvSpPr txBox="1"/>
          <p:nvPr/>
        </p:nvSpPr>
        <p:spPr>
          <a:xfrm>
            <a:off x="7788406" y="2162985"/>
            <a:ext cx="2156649" cy="430887"/>
          </a:xfrm>
          <a:prstGeom prst="rect">
            <a:avLst/>
          </a:prstGeom>
          <a:noFill/>
        </p:spPr>
        <p:txBody>
          <a:bodyPr wrap="square" lIns="97021" tIns="0" rIns="97021" bIns="0" rtlCol="0" anchor="t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统筹平行</a:t>
            </a:r>
          </a:p>
        </p:txBody>
      </p:sp>
      <p:sp>
        <p:nvSpPr>
          <p:cNvPr id="60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5300" y="241268"/>
            <a:ext cx="35607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如何提高效率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843" y="237256"/>
            <a:ext cx="356076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勤劳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80983" y="2282314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掌握命运的方法最简单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80983" y="2865863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远离懒惰就可以了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893092" y="4499517"/>
            <a:ext cx="203132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6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6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4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的牵引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46533" y="4549696"/>
            <a:ext cx="249299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危机感</a:t>
            </a:r>
            <a:endParaRPr lang="en-US" altLang="zh-CN" sz="60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的推促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6125158" y="4560849"/>
            <a:ext cx="0" cy="1631663"/>
          </a:xfrm>
          <a:prstGeom prst="line">
            <a:avLst/>
          </a:prstGeom>
          <a:ln w="5715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578" y="1815176"/>
            <a:ext cx="2482596" cy="210137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336" y="1779171"/>
            <a:ext cx="2570348" cy="2173383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2335821"/>
            <a:ext cx="701842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时间管理的具体实施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F9D1B2B-37E3-41A7-880B-B0A45BC0CF8D}"/>
              </a:ext>
            </a:extLst>
          </p:cNvPr>
          <p:cNvSpPr txBox="1"/>
          <p:nvPr/>
        </p:nvSpPr>
        <p:spPr>
          <a:xfrm>
            <a:off x="3574094" y="3875572"/>
            <a:ext cx="5453401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一、事项清单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二、优先排序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三、时间安排及具体实施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四、每晚回顾</a:t>
            </a:r>
          </a:p>
        </p:txBody>
      </p:sp>
    </p:spTree>
    <p:extLst>
      <p:ext uri="{BB962C8B-B14F-4D97-AF65-F5344CB8AC3E}">
        <p14:creationId xmlns:p14="http://schemas.microsoft.com/office/powerpoint/2010/main" val="2400493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33225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事项清单 事项清单的来源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33740" y="2076013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月/周目标的分解或计划的安排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各种临时插单/紧急任务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已经预约的安排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各种未完成事项（历史累积）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生活/家庭/情感等琐事或安排</a:t>
            </a:r>
          </a:p>
        </p:txBody>
      </p:sp>
      <p:sp>
        <p:nvSpPr>
          <p:cNvPr id="4" name="矩形 3"/>
          <p:cNvSpPr/>
          <p:nvPr/>
        </p:nvSpPr>
        <p:spPr>
          <a:xfrm>
            <a:off x="2777037" y="1176851"/>
            <a:ext cx="7263527" cy="7439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每天上班</a:t>
            </a:r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第一件事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罗列</a:t>
            </a:r>
            <a:r>
              <a:rPr lang="zh-CN" altLang="en-US" sz="24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“待完成”事项清单。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845" y="2076013"/>
            <a:ext cx="3989391" cy="265959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37850" y="5168591"/>
            <a:ext cx="72244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Notebook、记事本，公司OA系统；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36629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事项清单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06965" y="2527752"/>
            <a:ext cx="505893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临时记录，避免事项的遗漏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预约事项安排到对应的日历日期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临时插单（一般都很重要）根据缓急程度安排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所有新增事项汇总到“待完成”事项清单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10129" y="1569796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临时插单或预约的处理和提醒</a:t>
            </a:r>
          </a:p>
        </p:txBody>
      </p:sp>
      <p:sp>
        <p:nvSpPr>
          <p:cNvPr id="5" name="矩形 4"/>
          <p:cNvSpPr/>
          <p:nvPr/>
        </p:nvSpPr>
        <p:spPr>
          <a:xfrm>
            <a:off x="906965" y="5095436"/>
            <a:ext cx="75895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Notebook、记事本，公司OA系统；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291" y="1640567"/>
            <a:ext cx="4863492" cy="3242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1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600"/>
                            </p:stCondLst>
                            <p:childTnLst>
                              <p:par>
                                <p:cTn id="1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40644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优先顺序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65249" y="1613353"/>
            <a:ext cx="4724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将“待完成”清单中与Deadline最接近的事项取出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根据“四象限”模型进行排序和安排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归入每日事项安排表</a:t>
            </a:r>
          </a:p>
        </p:txBody>
      </p:sp>
      <p:sp>
        <p:nvSpPr>
          <p:cNvPr id="4" name="矩形 3"/>
          <p:cNvSpPr/>
          <p:nvPr/>
        </p:nvSpPr>
        <p:spPr>
          <a:xfrm>
            <a:off x="1665249" y="3958142"/>
            <a:ext cx="35702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每日事项安排表</a:t>
            </a:r>
          </a:p>
        </p:txBody>
      </p:sp>
      <p:sp>
        <p:nvSpPr>
          <p:cNvPr id="5" name="矩形 4"/>
          <p:cNvSpPr/>
          <p:nvPr/>
        </p:nvSpPr>
        <p:spPr>
          <a:xfrm>
            <a:off x="2870489" y="4995075"/>
            <a:ext cx="80842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这一步骤是</a:t>
            </a:r>
            <a:r>
              <a:rPr lang="zh-CN" altLang="en-US" sz="36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</a:t>
            </a:r>
            <a:r>
              <a:rPr lang="zh-CN" altLang="en-US" sz="32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，但很多人都没有这样做。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090" y="1936327"/>
            <a:ext cx="3619304" cy="2699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41352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安排与实施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时间安排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02420" y="1852214"/>
            <a:ext cx="47169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将已经排序的事项，进行时间分配（即设置Deadline）;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可以统筹安排的事项，</a:t>
            </a:r>
            <a:endParaRPr lang="en-US" altLang="zh-CN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尽可能统筹安排；</a:t>
            </a:r>
          </a:p>
        </p:txBody>
      </p:sp>
      <p:sp>
        <p:nvSpPr>
          <p:cNvPr id="4" name="矩形 3"/>
          <p:cNvSpPr/>
          <p:nvPr/>
        </p:nvSpPr>
        <p:spPr>
          <a:xfrm>
            <a:off x="1702420" y="4317878"/>
            <a:ext cx="57102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每日事项安排表(同上）；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204" y="1628436"/>
            <a:ext cx="2586376" cy="39029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29134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安排与实施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具体实施</a:t>
            </a:r>
            <a:endParaRPr lang="en-US" altLang="zh-CN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06740" y="3794301"/>
            <a:ext cx="86719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每天挑战自己，提高效率-增加生命的宽度（亚历山大、李小龙）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琐碎时间/等待时间，充分利用（学习、沟通、思考、休息）</a:t>
            </a:r>
          </a:p>
        </p:txBody>
      </p:sp>
      <p:sp>
        <p:nvSpPr>
          <p:cNvPr id="4" name="矩形 3"/>
          <p:cNvSpPr/>
          <p:nvPr/>
        </p:nvSpPr>
        <p:spPr>
          <a:xfrm>
            <a:off x="1931947" y="5355384"/>
            <a:ext cx="75168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【工具】智能机读书/视频/音频软件/记事本；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4" b="41861"/>
          <a:stretch>
            <a:fillRect/>
          </a:stretch>
        </p:blipFill>
        <p:spPr>
          <a:xfrm>
            <a:off x="1813328" y="1562100"/>
            <a:ext cx="7412248" cy="2232201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30408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每晚回顾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效果检视</a:t>
            </a:r>
            <a:endParaRPr lang="en-US" altLang="zh-CN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17068" y="184021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当天工作按照效能四象限归类；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检视自己的时间管理状况，及时调整；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不断进步，直到形成习惯；</a:t>
            </a:r>
          </a:p>
        </p:txBody>
      </p:sp>
      <p:sp>
        <p:nvSpPr>
          <p:cNvPr id="4" name="矩形 3"/>
          <p:cNvSpPr/>
          <p:nvPr/>
        </p:nvSpPr>
        <p:spPr>
          <a:xfrm>
            <a:off x="1451063" y="3833445"/>
            <a:ext cx="49648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【工具】A4纸/白板/标签纸；</a:t>
            </a:r>
          </a:p>
        </p:txBody>
      </p:sp>
      <p:sp>
        <p:nvSpPr>
          <p:cNvPr id="5" name="矩形 4"/>
          <p:cNvSpPr/>
          <p:nvPr/>
        </p:nvSpPr>
        <p:spPr>
          <a:xfrm>
            <a:off x="2434503" y="4925197"/>
            <a:ext cx="67890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理想状态：80%时间 </a:t>
            </a:r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重要且不紧急的事情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8"/>
          <a:stretch>
            <a:fillRect/>
          </a:stretch>
        </p:blipFill>
        <p:spPr>
          <a:xfrm>
            <a:off x="7981950" y="2034143"/>
            <a:ext cx="2499144" cy="1996838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49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1">
            <a:hlinkClick r:id="rId2" action="ppaction://hlinkpres?slideindex=1&amp;slidetitle="/>
          </p:cNvPr>
          <p:cNvSpPr txBox="1">
            <a:spLocks noChangeArrowheads="1"/>
          </p:cNvSpPr>
          <p:nvPr/>
        </p:nvSpPr>
        <p:spPr bwMode="auto">
          <a:xfrm>
            <a:off x="6594090" y="233143"/>
            <a:ext cx="5258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每晚回顾</a:t>
            </a:r>
            <a:r>
              <a:rPr lang="en-US" altLang="zh-CN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清单整理</a:t>
            </a:r>
            <a:endParaRPr lang="en-US" altLang="zh-CN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31795" y="170256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每天晚上/每周结束时整理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完成的工作划掉/删除（OA系统中保留）；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新增工作加入待完成清单；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可明确日期的事项，放入对应的日历项；</a:t>
            </a:r>
          </a:p>
        </p:txBody>
      </p:sp>
      <p:sp>
        <p:nvSpPr>
          <p:cNvPr id="4" name="矩形 3"/>
          <p:cNvSpPr/>
          <p:nvPr/>
        </p:nvSpPr>
        <p:spPr>
          <a:xfrm>
            <a:off x="1523551" y="4440129"/>
            <a:ext cx="61695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NOTEBOOK,记事本、各种日历；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3" y="1874217"/>
            <a:ext cx="3340558" cy="2567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2297721"/>
            <a:ext cx="701842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为什么需要时间管理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304C51C-04D3-4E15-B394-F67B018E2476}"/>
              </a:ext>
            </a:extLst>
          </p:cNvPr>
          <p:cNvSpPr txBox="1"/>
          <p:nvPr/>
        </p:nvSpPr>
        <p:spPr>
          <a:xfrm>
            <a:off x="3713794" y="3805820"/>
            <a:ext cx="5453401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时间是我们唯一对每个人都公平的资源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做好时间管理，不再因虚度光阴而悔恨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做好时间管理，也是一个人能力的体现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做好时间管理，是实现人生规划的保证</a:t>
            </a:r>
          </a:p>
        </p:txBody>
      </p:sp>
    </p:spTree>
    <p:extLst>
      <p:ext uri="{BB962C8B-B14F-4D97-AF65-F5344CB8AC3E}">
        <p14:creationId xmlns:p14="http://schemas.microsoft.com/office/powerpoint/2010/main" val="1623115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1834068"/>
            <a:ext cx="701842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88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时间管理培训</a:t>
            </a:r>
          </a:p>
        </p:txBody>
      </p:sp>
      <p:sp>
        <p:nvSpPr>
          <p:cNvPr id="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7BDFF73-025C-4126-AFB4-AF06199AA152}"/>
              </a:ext>
            </a:extLst>
          </p:cNvPr>
          <p:cNvSpPr txBox="1"/>
          <p:nvPr/>
        </p:nvSpPr>
        <p:spPr>
          <a:xfrm>
            <a:off x="4812092" y="4708615"/>
            <a:ext cx="4014204" cy="458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 frictionless chains. Dramatically customize</a:t>
            </a:r>
            <a:r>
              <a:rPr lang="en-US"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</a:t>
            </a:r>
            <a:r>
              <a:rPr sz="105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empowered</a:t>
            </a:r>
          </a:p>
        </p:txBody>
      </p:sp>
      <p:sp>
        <p:nvSpPr>
          <p:cNvPr id="9" name="iṩļïḓè">
            <a:extLst>
              <a:ext uri="{FF2B5EF4-FFF2-40B4-BE49-F238E27FC236}">
                <a16:creationId xmlns:a16="http://schemas.microsoft.com/office/drawing/2014/main" id="{40557A42-48B8-46BE-A237-67C44C9B2BE4}"/>
              </a:ext>
            </a:extLst>
          </p:cNvPr>
          <p:cNvSpPr txBox="1"/>
          <p:nvPr/>
        </p:nvSpPr>
        <p:spPr bwMode="auto">
          <a:xfrm>
            <a:off x="4858918" y="4076786"/>
            <a:ext cx="3967378" cy="412248"/>
          </a:xfrm>
          <a:prstGeom prst="rect">
            <a:avLst/>
          </a:prstGeom>
          <a:gradFill flip="none" rotWithShape="1">
            <a:gsLst>
              <a:gs pos="0">
                <a:srgbClr val="F0CE9B"/>
              </a:gs>
              <a:gs pos="100000">
                <a:srgbClr val="D1A667"/>
              </a:gs>
            </a:gsLst>
            <a:lin ang="162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sz="2000" b="1" dirty="0">
                <a:solidFill>
                  <a:srgbClr val="192537"/>
                </a:solidFill>
              </a:rPr>
              <a:t>人力资源管理培训课程</a:t>
            </a:r>
            <a:endParaRPr lang="en-US" altLang="zh-CN" sz="2000" b="1" dirty="0">
              <a:solidFill>
                <a:srgbClr val="19253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243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61694" y="1264586"/>
            <a:ext cx="10076476" cy="894945"/>
            <a:chOff x="1061694" y="1264586"/>
            <a:chExt cx="10076476" cy="894945"/>
          </a:xfrm>
        </p:grpSpPr>
        <p:sp>
          <p:nvSpPr>
            <p:cNvPr id="3" name="矩形 2"/>
            <p:cNvSpPr/>
            <p:nvPr/>
          </p:nvSpPr>
          <p:spPr>
            <a:xfrm>
              <a:off x="1061694" y="1264586"/>
              <a:ext cx="10076476" cy="894945"/>
            </a:xfrm>
            <a:prstGeom prst="rect">
              <a:avLst/>
            </a:prstGeom>
            <a:solidFill>
              <a:srgbClr val="1925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2519464" y="1419670"/>
              <a:ext cx="71609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时间是我们唯一对每个人都公平的资源</a:t>
              </a:r>
            </a:p>
          </p:txBody>
        </p:sp>
      </p:grpSp>
      <p:sp>
        <p:nvSpPr>
          <p:cNvPr id="4" name="矩形 3"/>
          <p:cNvSpPr/>
          <p:nvPr/>
        </p:nvSpPr>
        <p:spPr>
          <a:xfrm>
            <a:off x="1061694" y="2246520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我们，多数人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不是富二代，也不是官二代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如何比得过白富美和高富帅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在万千的不公平中，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还有这唯一公平的资源：时间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好好把你的时间加以管理</a:t>
            </a:r>
          </a:p>
          <a:p>
            <a:pPr>
              <a:lnSpc>
                <a:spcPct val="200000"/>
              </a:lnSpc>
            </a:pPr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以弥补并创造出其他的资源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1" y="2626469"/>
            <a:ext cx="4765000" cy="3485846"/>
          </a:xfrm>
          <a:prstGeom prst="rect">
            <a:avLst/>
          </a:prstGeom>
        </p:spPr>
      </p:pic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61694" y="1264586"/>
            <a:ext cx="10076476" cy="894945"/>
            <a:chOff x="1061694" y="1264586"/>
            <a:chExt cx="10076476" cy="894945"/>
          </a:xfrm>
        </p:grpSpPr>
        <p:sp>
          <p:nvSpPr>
            <p:cNvPr id="2" name="矩形 1"/>
            <p:cNvSpPr/>
            <p:nvPr/>
          </p:nvSpPr>
          <p:spPr>
            <a:xfrm>
              <a:off x="1061694" y="1264586"/>
              <a:ext cx="10076476" cy="894945"/>
            </a:xfrm>
            <a:prstGeom prst="rect">
              <a:avLst/>
            </a:prstGeom>
            <a:solidFill>
              <a:srgbClr val="1925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2519464" y="1419670"/>
              <a:ext cx="71609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做好时间管理，不再因虚度光阴而悔恨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174997" y="2600361"/>
            <a:ext cx="1046396" cy="1016005"/>
            <a:chOff x="1174997" y="2600361"/>
            <a:chExt cx="1046396" cy="1016005"/>
          </a:xfrm>
        </p:grpSpPr>
        <p:grpSp>
          <p:nvGrpSpPr>
            <p:cNvPr id="5" name="组合 49"/>
            <p:cNvGrpSpPr/>
            <p:nvPr/>
          </p:nvGrpSpPr>
          <p:grpSpPr bwMode="auto">
            <a:xfrm>
              <a:off x="1174997" y="2600361"/>
              <a:ext cx="1004374" cy="1003039"/>
              <a:chOff x="3827533" y="704007"/>
              <a:chExt cx="550258" cy="550258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3827815" y="703963"/>
                <a:ext cx="549695" cy="550426"/>
              </a:xfrm>
              <a:prstGeom prst="rect">
                <a:avLst/>
              </a:prstGeom>
              <a:noFill/>
              <a:ln w="6350">
                <a:solidFill>
                  <a:srgbClr val="2B3F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200"/>
              </a:p>
            </p:txBody>
          </p:sp>
          <p:cxnSp>
            <p:nvCxnSpPr>
              <p:cNvPr id="8" name="直接连接符 7"/>
              <p:cNvCxnSpPr>
                <a:stCxn id="7" idx="1"/>
                <a:endCxn id="7" idx="3"/>
              </p:cNvCxnSpPr>
              <p:nvPr/>
            </p:nvCxnSpPr>
            <p:spPr>
              <a:xfrm>
                <a:off x="3827815" y="979176"/>
                <a:ext cx="549695" cy="0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>
                <a:stCxn id="7" idx="0"/>
                <a:endCxn id="7" idx="2"/>
              </p:cNvCxnSpPr>
              <p:nvPr/>
            </p:nvCxnSpPr>
            <p:spPr>
              <a:xfrm>
                <a:off x="4102662" y="703963"/>
                <a:ext cx="0" cy="550426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/>
            <p:cNvSpPr txBox="1"/>
            <p:nvPr/>
          </p:nvSpPr>
          <p:spPr>
            <a:xfrm>
              <a:off x="1267286" y="2600703"/>
              <a:ext cx="9541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b="1" dirty="0">
                  <a:solidFill>
                    <a:srgbClr val="2B3F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孔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84990" y="2600433"/>
            <a:ext cx="1043493" cy="1033956"/>
            <a:chOff x="2484990" y="2600433"/>
            <a:chExt cx="1043493" cy="1033956"/>
          </a:xfrm>
        </p:grpSpPr>
        <p:grpSp>
          <p:nvGrpSpPr>
            <p:cNvPr id="10" name="组合 49"/>
            <p:cNvGrpSpPr/>
            <p:nvPr/>
          </p:nvGrpSpPr>
          <p:grpSpPr bwMode="auto">
            <a:xfrm>
              <a:off x="2484990" y="2600433"/>
              <a:ext cx="1004374" cy="1003039"/>
              <a:chOff x="3827533" y="704007"/>
              <a:chExt cx="550258" cy="550258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3827815" y="703963"/>
                <a:ext cx="549695" cy="550426"/>
              </a:xfrm>
              <a:prstGeom prst="rect">
                <a:avLst/>
              </a:prstGeom>
              <a:noFill/>
              <a:ln w="6350">
                <a:solidFill>
                  <a:srgbClr val="2B3F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200"/>
              </a:p>
            </p:txBody>
          </p:sp>
          <p:cxnSp>
            <p:nvCxnSpPr>
              <p:cNvPr id="12" name="直接连接符 11"/>
              <p:cNvCxnSpPr>
                <a:stCxn id="11" idx="1"/>
                <a:endCxn id="11" idx="3"/>
              </p:cNvCxnSpPr>
              <p:nvPr/>
            </p:nvCxnSpPr>
            <p:spPr>
              <a:xfrm>
                <a:off x="3827815" y="979176"/>
                <a:ext cx="549695" cy="0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/>
              <p:cNvCxnSpPr>
                <a:stCxn id="11" idx="0"/>
                <a:endCxn id="11" idx="2"/>
              </p:cNvCxnSpPr>
              <p:nvPr/>
            </p:nvCxnSpPr>
            <p:spPr>
              <a:xfrm>
                <a:off x="4102662" y="703963"/>
                <a:ext cx="0" cy="550426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文本框 14"/>
            <p:cNvSpPr txBox="1"/>
            <p:nvPr/>
          </p:nvSpPr>
          <p:spPr>
            <a:xfrm>
              <a:off x="2574376" y="2618726"/>
              <a:ext cx="9541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2B3F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子</a:t>
              </a:r>
            </a:p>
          </p:txBody>
        </p:sp>
      </p:grpSp>
      <p:sp>
        <p:nvSpPr>
          <p:cNvPr id="16" name="矩形 15"/>
          <p:cNvSpPr/>
          <p:nvPr/>
        </p:nvSpPr>
        <p:spPr>
          <a:xfrm>
            <a:off x="3926123" y="4175038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人生若白驹之过隙，忽熊猫已</a:t>
            </a:r>
          </a:p>
        </p:txBody>
      </p:sp>
      <p:sp>
        <p:nvSpPr>
          <p:cNvPr id="17" name="矩形 16"/>
          <p:cNvSpPr/>
          <p:nvPr/>
        </p:nvSpPr>
        <p:spPr>
          <a:xfrm>
            <a:off x="3940769" y="4911611"/>
            <a:ext cx="60837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浪费时间就是浪费生命。光阴虚度，徒留悔恨和蹉叹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174484" y="4296057"/>
            <a:ext cx="1004374" cy="1016168"/>
            <a:chOff x="1174484" y="4296057"/>
            <a:chExt cx="1004374" cy="1016168"/>
          </a:xfrm>
        </p:grpSpPr>
        <p:grpSp>
          <p:nvGrpSpPr>
            <p:cNvPr id="18" name="组合 49"/>
            <p:cNvGrpSpPr/>
            <p:nvPr/>
          </p:nvGrpSpPr>
          <p:grpSpPr bwMode="auto">
            <a:xfrm>
              <a:off x="1174484" y="4309186"/>
              <a:ext cx="1004374" cy="1003039"/>
              <a:chOff x="3827533" y="704007"/>
              <a:chExt cx="550258" cy="550258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3827815" y="703963"/>
                <a:ext cx="549695" cy="550426"/>
              </a:xfrm>
              <a:prstGeom prst="rect">
                <a:avLst/>
              </a:prstGeom>
              <a:noFill/>
              <a:ln w="6350">
                <a:solidFill>
                  <a:srgbClr val="2B3F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200"/>
              </a:p>
            </p:txBody>
          </p:sp>
          <p:cxnSp>
            <p:nvCxnSpPr>
              <p:cNvPr id="20" name="直接连接符 19"/>
              <p:cNvCxnSpPr>
                <a:stCxn id="19" idx="1"/>
                <a:endCxn id="19" idx="3"/>
              </p:cNvCxnSpPr>
              <p:nvPr/>
            </p:nvCxnSpPr>
            <p:spPr>
              <a:xfrm>
                <a:off x="3827815" y="979176"/>
                <a:ext cx="549695" cy="0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/>
              <p:cNvCxnSpPr>
                <a:stCxn id="19" idx="0"/>
                <a:endCxn id="19" idx="2"/>
              </p:cNvCxnSpPr>
              <p:nvPr/>
            </p:nvCxnSpPr>
            <p:spPr>
              <a:xfrm>
                <a:off x="4102662" y="703963"/>
                <a:ext cx="0" cy="550426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文本框 25"/>
            <p:cNvSpPr txBox="1"/>
            <p:nvPr/>
          </p:nvSpPr>
          <p:spPr>
            <a:xfrm>
              <a:off x="1199617" y="4296057"/>
              <a:ext cx="95410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b="1" dirty="0">
                  <a:solidFill>
                    <a:srgbClr val="2B3F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庄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2484475" y="4296058"/>
            <a:ext cx="1004374" cy="1016087"/>
            <a:chOff x="2484475" y="4296058"/>
            <a:chExt cx="1004374" cy="1016087"/>
          </a:xfrm>
        </p:grpSpPr>
        <p:grpSp>
          <p:nvGrpSpPr>
            <p:cNvPr id="22" name="组合 49"/>
            <p:cNvGrpSpPr/>
            <p:nvPr/>
          </p:nvGrpSpPr>
          <p:grpSpPr bwMode="auto">
            <a:xfrm>
              <a:off x="2484475" y="4309106"/>
              <a:ext cx="1004374" cy="1003039"/>
              <a:chOff x="3827533" y="704007"/>
              <a:chExt cx="550258" cy="550258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3827815" y="703963"/>
                <a:ext cx="549695" cy="550426"/>
              </a:xfrm>
              <a:prstGeom prst="rect">
                <a:avLst/>
              </a:prstGeom>
              <a:noFill/>
              <a:ln w="6350">
                <a:solidFill>
                  <a:srgbClr val="2B3F4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200"/>
              </a:p>
            </p:txBody>
          </p:sp>
          <p:cxnSp>
            <p:nvCxnSpPr>
              <p:cNvPr id="24" name="直接连接符 23"/>
              <p:cNvCxnSpPr>
                <a:stCxn id="23" idx="1"/>
                <a:endCxn id="23" idx="3"/>
              </p:cNvCxnSpPr>
              <p:nvPr/>
            </p:nvCxnSpPr>
            <p:spPr>
              <a:xfrm>
                <a:off x="3827815" y="979176"/>
                <a:ext cx="549695" cy="0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>
                <a:stCxn id="23" idx="0"/>
                <a:endCxn id="23" idx="2"/>
              </p:cNvCxnSpPr>
              <p:nvPr/>
            </p:nvCxnSpPr>
            <p:spPr>
              <a:xfrm>
                <a:off x="4102662" y="703963"/>
                <a:ext cx="0" cy="550426"/>
              </a:xfrm>
              <a:prstGeom prst="line">
                <a:avLst/>
              </a:prstGeom>
              <a:ln w="9525">
                <a:solidFill>
                  <a:srgbClr val="2B3F4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文本框 26"/>
            <p:cNvSpPr txBox="1"/>
            <p:nvPr/>
          </p:nvSpPr>
          <p:spPr>
            <a:xfrm>
              <a:off x="2534229" y="4296058"/>
              <a:ext cx="9541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2B3F4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子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3983282" y="2678527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逝者如斯夫，不舍昼夜</a:t>
            </a:r>
          </a:p>
        </p:txBody>
      </p:sp>
      <p:sp>
        <p:nvSpPr>
          <p:cNvPr id="29" name="矩形 28"/>
          <p:cNvSpPr/>
          <p:nvPr/>
        </p:nvSpPr>
        <p:spPr>
          <a:xfrm>
            <a:off x="3972955" y="3337324"/>
            <a:ext cx="65966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时间一去不复返，年华似水不回头。人生无法重现来过。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61694" y="1264586"/>
            <a:ext cx="10076476" cy="894945"/>
            <a:chOff x="1061694" y="1264586"/>
            <a:chExt cx="10076476" cy="894945"/>
          </a:xfrm>
        </p:grpSpPr>
        <p:sp>
          <p:nvSpPr>
            <p:cNvPr id="2" name="矩形 1"/>
            <p:cNvSpPr/>
            <p:nvPr/>
          </p:nvSpPr>
          <p:spPr>
            <a:xfrm>
              <a:off x="1061694" y="1264586"/>
              <a:ext cx="10076476" cy="894945"/>
            </a:xfrm>
            <a:prstGeom prst="rect">
              <a:avLst/>
            </a:prstGeom>
            <a:solidFill>
              <a:srgbClr val="1925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2519464" y="1419670"/>
              <a:ext cx="71609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做好时间管理，也是一个人能力的体现</a:t>
              </a: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4" r="9037"/>
          <a:stretch>
            <a:fillRect/>
          </a:stretch>
        </p:blipFill>
        <p:spPr>
          <a:xfrm>
            <a:off x="752475" y="3451647"/>
            <a:ext cx="2390775" cy="193899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832043" y="2240506"/>
            <a:ext cx="8722468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那么，怎样才能判断自己是否虚度了光阴？李开复的这一段话可给我们参考。</a:t>
            </a:r>
          </a:p>
        </p:txBody>
      </p:sp>
      <p:sp>
        <p:nvSpPr>
          <p:cNvPr id="6" name="矩形 5"/>
          <p:cNvSpPr/>
          <p:nvPr/>
        </p:nvSpPr>
        <p:spPr>
          <a:xfrm>
            <a:off x="3839184" y="3451647"/>
            <a:ext cx="72989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人的一生两个最大的财富是：你的才华和你的时间。才华越来越多，但是时间越来越少，我们的一生可以说是用时间来换取才华。如果一天天过去了，我们的时间少了，而才华没有增加，那就是虚度了时光。所以，我们必须节省时间，有效率地使用时间。“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15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65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061694" y="1264586"/>
            <a:ext cx="10076476" cy="894945"/>
            <a:chOff x="1061694" y="1264586"/>
            <a:chExt cx="10076476" cy="894945"/>
          </a:xfrm>
        </p:grpSpPr>
        <p:sp>
          <p:nvSpPr>
            <p:cNvPr id="2" name="矩形 1"/>
            <p:cNvSpPr/>
            <p:nvPr/>
          </p:nvSpPr>
          <p:spPr>
            <a:xfrm>
              <a:off x="1061694" y="1264586"/>
              <a:ext cx="10076476" cy="894945"/>
            </a:xfrm>
            <a:prstGeom prst="rect">
              <a:avLst/>
            </a:prstGeom>
            <a:solidFill>
              <a:srgbClr val="1925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2519464" y="1419670"/>
              <a:ext cx="71609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做好时间管理，也是一个人能力的体现</a:t>
              </a:r>
            </a:p>
          </p:txBody>
        </p:sp>
      </p:grpSp>
      <p:sp>
        <p:nvSpPr>
          <p:cNvPr id="4" name="矩形 3"/>
          <p:cNvSpPr/>
          <p:nvPr/>
        </p:nvSpPr>
        <p:spPr>
          <a:xfrm>
            <a:off x="2519464" y="2449676"/>
            <a:ext cx="86187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时间是最高贵而有限的资源，不能管理时间，便什么都不能管理。</a:t>
            </a:r>
          </a:p>
        </p:txBody>
      </p:sp>
      <p:sp>
        <p:nvSpPr>
          <p:cNvPr id="5" name="矩形 4"/>
          <p:cNvSpPr/>
          <p:nvPr/>
        </p:nvSpPr>
        <p:spPr>
          <a:xfrm>
            <a:off x="8507623" y="2909098"/>
            <a:ext cx="14398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4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德鲁克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1320"/>
          <a:stretch>
            <a:fillRect/>
          </a:stretch>
        </p:blipFill>
        <p:spPr>
          <a:xfrm>
            <a:off x="1061694" y="3286126"/>
            <a:ext cx="2910231" cy="241214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902740" y="3442615"/>
            <a:ext cx="62354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在实际工作中，一些人经常说自己每天很忙，甚至加班到几点，但是当真正描述你都在忙什么的时候却往往没有更多地业绩可描述。为什么？</a:t>
            </a:r>
          </a:p>
        </p:txBody>
      </p:sp>
      <p:sp>
        <p:nvSpPr>
          <p:cNvPr id="8" name="矩形 7"/>
          <p:cNvSpPr/>
          <p:nvPr/>
        </p:nvSpPr>
        <p:spPr>
          <a:xfrm>
            <a:off x="4902740" y="4908322"/>
            <a:ext cx="62354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能不能做好时间管理，往往也是一个人能力的体现。事业有成的人，可能成功原因有很多种，但是，他们的共同之处就是，他们往往都是时间管理的专家。</a:t>
            </a: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99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99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899"/>
                            </p:stCondLst>
                            <p:childTnLst>
                              <p:par>
                                <p:cTn id="2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899"/>
                            </p:stCondLst>
                            <p:childTnLst>
                              <p:par>
                                <p:cTn id="3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061694" y="1264586"/>
            <a:ext cx="10076476" cy="894945"/>
            <a:chOff x="1061694" y="1264586"/>
            <a:chExt cx="10076476" cy="894945"/>
          </a:xfrm>
        </p:grpSpPr>
        <p:sp>
          <p:nvSpPr>
            <p:cNvPr id="2" name="矩形 1"/>
            <p:cNvSpPr/>
            <p:nvPr/>
          </p:nvSpPr>
          <p:spPr>
            <a:xfrm>
              <a:off x="1061694" y="1264586"/>
              <a:ext cx="10076476" cy="894945"/>
            </a:xfrm>
            <a:prstGeom prst="rect">
              <a:avLst/>
            </a:prstGeom>
            <a:solidFill>
              <a:srgbClr val="19253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2519464" y="1419670"/>
              <a:ext cx="716093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做好时间管理，是实现人生规划的保证</a:t>
              </a: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94" y="2442349"/>
            <a:ext cx="3189293" cy="318929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828159" y="2809683"/>
            <a:ext cx="63975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人生规划梦想，</a:t>
            </a:r>
            <a:r>
              <a:rPr lang="zh-CN" altLang="en-US" sz="20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无外乎就是你希望能够做自己想做的事情，成为自己想成为的人，达到自己预设的目标。</a:t>
            </a:r>
          </a:p>
        </p:txBody>
      </p:sp>
      <p:sp>
        <p:nvSpPr>
          <p:cNvPr id="6" name="矩形 5"/>
          <p:cNvSpPr/>
          <p:nvPr/>
        </p:nvSpPr>
        <p:spPr>
          <a:xfrm>
            <a:off x="4828159" y="4167721"/>
            <a:ext cx="638782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　　我们最终真能实现这样的目标吗？可以，只要我们妥善安排并利用好时间，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通过实现人生旅途中一个个小目标，才能最终实现自己的人生大目标，实现规划中的理想生活。这全靠我们是否可以做好自己的时间管理。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DA58BE-EABE-4767-8E4D-F05C31164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C75284-BED9-4DE4-BF37-AA5681832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/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FB4A63-EC6E-41F4-ADF7-83B1036F790A}"/>
              </a:ext>
            </a:extLst>
          </p:cNvPr>
          <p:cNvSpPr txBox="1"/>
          <p:nvPr/>
        </p:nvSpPr>
        <p:spPr>
          <a:xfrm>
            <a:off x="3333396" y="2297721"/>
            <a:ext cx="7296504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时间与时间的管理概述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CCCA4E-DC49-412F-9D80-E66B4736F0B2}"/>
              </a:ext>
            </a:extLst>
          </p:cNvPr>
          <p:cNvSpPr txBox="1"/>
          <p:nvPr/>
        </p:nvSpPr>
        <p:spPr>
          <a:xfrm>
            <a:off x="3485194" y="3921178"/>
            <a:ext cx="54534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一、什么是时间？</a:t>
            </a:r>
            <a:endParaRPr lang="en-US" altLang="zh-CN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二、时间有哪些特性？</a:t>
            </a:r>
            <a:endParaRPr lang="en-US" altLang="zh-CN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三、如何理解时间管理？</a:t>
            </a:r>
          </a:p>
        </p:txBody>
      </p:sp>
    </p:spTree>
    <p:extLst>
      <p:ext uri="{BB962C8B-B14F-4D97-AF65-F5344CB8AC3E}">
        <p14:creationId xmlns:p14="http://schemas.microsoft.com/office/powerpoint/2010/main" val="1031272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1570</Words>
  <Application>Microsoft Office PowerPoint</Application>
  <PresentationFormat>宽屏</PresentationFormat>
  <Paragraphs>218</Paragraphs>
  <Slides>30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仓耳玄三M W05</vt:lpstr>
      <vt:lpstr>方正超粗黑简体</vt:lpstr>
      <vt:lpstr>黑体</vt:lpstr>
      <vt:lpstr>思源黑体 CN Heavy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subject>素材来源网站当图网-www.99ppt.com</dc:subject>
  <dc:creator>素材来源网站当图网-www.99ppt.com</dc:creator>
  <dc:description>素材来源网站当图网-www.99ppt.com</dc:description>
  <dcterms:created xsi:type="dcterms:W3CDTF">2016-09-07T02:48:00Z</dcterms:created>
  <dcterms:modified xsi:type="dcterms:W3CDTF">2021-05-21T02:39:31Z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  <property fmtid="{D5CDD505-2E9C-101B-9397-08002B2CF9AE}" pid="3" name="KSOTemplateUUID">
    <vt:lpwstr>v1.0_mb_EdnRIfdMO8Wwd7JccjW3Rg==</vt:lpwstr>
  </property>
  <property fmtid="{A09F084E-AD41-489F-8076-AA5BE3082BCA}" pid="100">
    <vt:ui4>5</vt:ui4>
  </property>
  <property fmtid="{64440492-4C8B-11D1-8B70-080036B11A03}" pid="11">
    <vt:lpwstr>素材来源网站当图网-www.99ppt.com</vt:lpwstr>
  </property>
</Properties>
</file>

<file path=docProps/thumbnail.jpeg>
</file>